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handoutMasterIdLst>
    <p:handoutMasterId r:id="rId39"/>
  </p:handoutMasterIdLst>
  <p:sldIdLst>
    <p:sldId id="654" r:id="rId2"/>
    <p:sldId id="320" r:id="rId3"/>
    <p:sldId id="619" r:id="rId4"/>
    <p:sldId id="620" r:id="rId5"/>
    <p:sldId id="621" r:id="rId6"/>
    <p:sldId id="622" r:id="rId7"/>
    <p:sldId id="653" r:id="rId8"/>
    <p:sldId id="642" r:id="rId9"/>
    <p:sldId id="608" r:id="rId10"/>
    <p:sldId id="605" r:id="rId11"/>
    <p:sldId id="606" r:id="rId12"/>
    <p:sldId id="570" r:id="rId13"/>
    <p:sldId id="507" r:id="rId14"/>
    <p:sldId id="571" r:id="rId15"/>
    <p:sldId id="607" r:id="rId16"/>
    <p:sldId id="601" r:id="rId17"/>
    <p:sldId id="572" r:id="rId18"/>
    <p:sldId id="573" r:id="rId19"/>
    <p:sldId id="617" r:id="rId20"/>
    <p:sldId id="609" r:id="rId21"/>
    <p:sldId id="647" r:id="rId22"/>
    <p:sldId id="646" r:id="rId23"/>
    <p:sldId id="655" r:id="rId24"/>
    <p:sldId id="644" r:id="rId25"/>
    <p:sldId id="576" r:id="rId26"/>
    <p:sldId id="643" r:id="rId27"/>
    <p:sldId id="502" r:id="rId28"/>
    <p:sldId id="648" r:id="rId29"/>
    <p:sldId id="649" r:id="rId30"/>
    <p:sldId id="610" r:id="rId31"/>
    <p:sldId id="611" r:id="rId32"/>
    <p:sldId id="612" r:id="rId33"/>
    <p:sldId id="613" r:id="rId34"/>
    <p:sldId id="597" r:id="rId35"/>
    <p:sldId id="650" r:id="rId36"/>
    <p:sldId id="652" r:id="rId37"/>
  </p:sldIdLst>
  <p:sldSz cx="9144000" cy="5143500" type="screen16x9"/>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642"/>
    <a:srgbClr val="0228D6"/>
    <a:srgbClr val="5706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162" autoAdjust="0"/>
    <p:restoredTop sz="92689" autoAdjust="0"/>
  </p:normalViewPr>
  <p:slideViewPr>
    <p:cSldViewPr snapToGrid="0" snapToObjects="1">
      <p:cViewPr varScale="1">
        <p:scale>
          <a:sx n="128" d="100"/>
          <a:sy n="128" d="100"/>
        </p:scale>
        <p:origin x="60" y="100"/>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11" d="100"/>
          <a:sy n="111" d="100"/>
        </p:scale>
        <p:origin x="161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5F297294-BF70-494D-B295-944F010BCCFA}" type="datetimeFigureOut">
              <a:rPr lang="en-US" altLang="en-US"/>
              <a:pPr/>
              <a:t>1/25/2021</a:t>
            </a:fld>
            <a:endParaRPr lang="en-US" alt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A5A83C38-36DF-D243-9DA9-8D14D06BD0A7}" type="slidenum">
              <a:rPr lang="en-US" altLang="en-US"/>
              <a:pPr/>
              <a:t>‹#›</a:t>
            </a:fld>
            <a:endParaRPr lang="en-US" altLang="en-US"/>
          </a:p>
        </p:txBody>
      </p:sp>
    </p:spTree>
    <p:extLst>
      <p:ext uri="{BB962C8B-B14F-4D97-AF65-F5344CB8AC3E}">
        <p14:creationId xmlns:p14="http://schemas.microsoft.com/office/powerpoint/2010/main" val="2538724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7978821F-98DE-E241-8656-7F8BC651BDFF}" type="datetimeFigureOut">
              <a:rPr lang="en-US" altLang="en-US"/>
              <a:pPr/>
              <a:t>1/25/2021</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B432E89-C0C2-A144-ACC0-E64B28FAC888}" type="slidenum">
              <a:rPr lang="en-US" altLang="en-US"/>
              <a:pPr/>
              <a:t>‹#›</a:t>
            </a:fld>
            <a:endParaRPr lang="en-US" altLang="en-US"/>
          </a:p>
        </p:txBody>
      </p:sp>
    </p:spTree>
    <p:extLst>
      <p:ext uri="{BB962C8B-B14F-4D97-AF65-F5344CB8AC3E}">
        <p14:creationId xmlns:p14="http://schemas.microsoft.com/office/powerpoint/2010/main" val="318681388"/>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B432E89-C0C2-A144-ACC0-E64B28FAC888}" type="slidenum">
              <a:rPr lang="en-US" altLang="en-US" smtClean="0"/>
              <a:pPr/>
              <a:t>13</a:t>
            </a:fld>
            <a:endParaRPr lang="en-US" altLang="en-US"/>
          </a:p>
        </p:txBody>
      </p:sp>
    </p:spTree>
    <p:extLst>
      <p:ext uri="{BB962C8B-B14F-4D97-AF65-F5344CB8AC3E}">
        <p14:creationId xmlns:p14="http://schemas.microsoft.com/office/powerpoint/2010/main" val="759549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J. Liu et al., "High-Efficiency Urban Traffic Management in Context-Aware Computing and 5G Communication," in IEEE Communications Magazine, vol. 55, no. 1, pp. 34-40, January 2017, </a:t>
            </a:r>
            <a:r>
              <a:rPr lang="en-US" dirty="0" err="1"/>
              <a:t>doi</a:t>
            </a:r>
            <a:r>
              <a:rPr lang="en-US" dirty="0"/>
              <a:t>: 10.1109/MCOM.2017.1600371CM.</a:t>
            </a:r>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26</a:t>
            </a:fld>
            <a:endParaRPr lang="en-US" altLang="en-US"/>
          </a:p>
        </p:txBody>
      </p:sp>
    </p:spTree>
    <p:extLst>
      <p:ext uri="{BB962C8B-B14F-4D97-AF65-F5344CB8AC3E}">
        <p14:creationId xmlns:p14="http://schemas.microsoft.com/office/powerpoint/2010/main" val="135887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28</a:t>
            </a:fld>
            <a:endParaRPr lang="en-US" altLang="en-US"/>
          </a:p>
        </p:txBody>
      </p:sp>
    </p:spTree>
    <p:extLst>
      <p:ext uri="{BB962C8B-B14F-4D97-AF65-F5344CB8AC3E}">
        <p14:creationId xmlns:p14="http://schemas.microsoft.com/office/powerpoint/2010/main" val="36283622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29</a:t>
            </a:fld>
            <a:endParaRPr lang="en-US" altLang="en-US"/>
          </a:p>
        </p:txBody>
      </p:sp>
    </p:spTree>
    <p:extLst>
      <p:ext uri="{BB962C8B-B14F-4D97-AF65-F5344CB8AC3E}">
        <p14:creationId xmlns:p14="http://schemas.microsoft.com/office/powerpoint/2010/main" val="3405591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30</a:t>
            </a:fld>
            <a:endParaRPr lang="en-US" altLang="en-US"/>
          </a:p>
        </p:txBody>
      </p:sp>
    </p:spTree>
    <p:extLst>
      <p:ext uri="{BB962C8B-B14F-4D97-AF65-F5344CB8AC3E}">
        <p14:creationId xmlns:p14="http://schemas.microsoft.com/office/powerpoint/2010/main" val="21651324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31</a:t>
            </a:fld>
            <a:endParaRPr lang="en-US" altLang="en-US"/>
          </a:p>
        </p:txBody>
      </p:sp>
    </p:spTree>
    <p:extLst>
      <p:ext uri="{BB962C8B-B14F-4D97-AF65-F5344CB8AC3E}">
        <p14:creationId xmlns:p14="http://schemas.microsoft.com/office/powerpoint/2010/main" val="1686510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32</a:t>
            </a:fld>
            <a:endParaRPr lang="en-US" altLang="en-US"/>
          </a:p>
        </p:txBody>
      </p:sp>
    </p:spTree>
    <p:extLst>
      <p:ext uri="{BB962C8B-B14F-4D97-AF65-F5344CB8AC3E}">
        <p14:creationId xmlns:p14="http://schemas.microsoft.com/office/powerpoint/2010/main" val="41254741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33</a:t>
            </a:fld>
            <a:endParaRPr lang="en-US" altLang="en-US"/>
          </a:p>
        </p:txBody>
      </p:sp>
    </p:spTree>
    <p:extLst>
      <p:ext uri="{BB962C8B-B14F-4D97-AF65-F5344CB8AC3E}">
        <p14:creationId xmlns:p14="http://schemas.microsoft.com/office/powerpoint/2010/main" val="163481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559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35</a:t>
            </a:fld>
            <a:endParaRPr lang="en-US" altLang="en-US"/>
          </a:p>
        </p:txBody>
      </p:sp>
    </p:spTree>
    <p:extLst>
      <p:ext uri="{BB962C8B-B14F-4D97-AF65-F5344CB8AC3E}">
        <p14:creationId xmlns:p14="http://schemas.microsoft.com/office/powerpoint/2010/main" val="16009287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M. </a:t>
            </a:r>
            <a:r>
              <a:rPr lang="en-US" dirty="0" err="1"/>
              <a:t>Alberio</a:t>
            </a:r>
            <a:r>
              <a:rPr lang="en-US" dirty="0"/>
              <a:t> and G. </a:t>
            </a:r>
            <a:r>
              <a:rPr lang="en-US" dirty="0" err="1"/>
              <a:t>Parladori</a:t>
            </a:r>
            <a:r>
              <a:rPr lang="en-US" dirty="0"/>
              <a:t>, "Innovation in automotive: A challenge for 5G and beyond network," 2017 International Conference of Electrical and Electronic Technologies for Automotive, Torino, 2017, pp. 1-6, </a:t>
            </a:r>
            <a:r>
              <a:rPr lang="en-US" dirty="0" err="1"/>
              <a:t>doi</a:t>
            </a:r>
            <a:r>
              <a:rPr lang="en-US" dirty="0"/>
              <a:t>: 10.23919/EETA.2017.7993223.</a:t>
            </a:r>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36</a:t>
            </a:fld>
            <a:endParaRPr lang="en-US" altLang="en-US"/>
          </a:p>
        </p:txBody>
      </p:sp>
    </p:spTree>
    <p:extLst>
      <p:ext uri="{BB962C8B-B14F-4D97-AF65-F5344CB8AC3E}">
        <p14:creationId xmlns:p14="http://schemas.microsoft.com/office/powerpoint/2010/main" val="1404837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B432E89-C0C2-A144-ACC0-E64B28FAC888}" type="slidenum">
              <a:rPr lang="en-US" altLang="en-US" smtClean="0"/>
              <a:pPr/>
              <a:t>14</a:t>
            </a:fld>
            <a:endParaRPr lang="en-US" altLang="en-US"/>
          </a:p>
        </p:txBody>
      </p:sp>
    </p:spTree>
    <p:extLst>
      <p:ext uri="{BB962C8B-B14F-4D97-AF65-F5344CB8AC3E}">
        <p14:creationId xmlns:p14="http://schemas.microsoft.com/office/powerpoint/2010/main" val="15177088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B432E89-C0C2-A144-ACC0-E64B28FAC888}" type="slidenum">
              <a:rPr lang="en-US" altLang="en-US" smtClean="0"/>
              <a:pPr/>
              <a:t>16</a:t>
            </a:fld>
            <a:endParaRPr lang="en-US" altLang="en-US"/>
          </a:p>
        </p:txBody>
      </p:sp>
    </p:spTree>
    <p:extLst>
      <p:ext uri="{BB962C8B-B14F-4D97-AF65-F5344CB8AC3E}">
        <p14:creationId xmlns:p14="http://schemas.microsoft.com/office/powerpoint/2010/main" val="93643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B432E89-C0C2-A144-ACC0-E64B28FAC888}" type="slidenum">
              <a:rPr lang="en-US" altLang="en-US" smtClean="0"/>
              <a:pPr/>
              <a:t>17</a:t>
            </a:fld>
            <a:endParaRPr lang="en-US" altLang="en-US"/>
          </a:p>
        </p:txBody>
      </p:sp>
    </p:spTree>
    <p:extLst>
      <p:ext uri="{BB962C8B-B14F-4D97-AF65-F5344CB8AC3E}">
        <p14:creationId xmlns:p14="http://schemas.microsoft.com/office/powerpoint/2010/main" val="6246744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5"/>
          </p:nvPr>
        </p:nvSpPr>
        <p:spPr/>
        <p:txBody>
          <a:bodyPr/>
          <a:lstStyle/>
          <a:p>
            <a:fld id="{4B432E89-C0C2-A144-ACC0-E64B28FAC888}" type="slidenum">
              <a:rPr lang="en-US" altLang="en-US" smtClean="0"/>
              <a:pPr/>
              <a:t>18</a:t>
            </a:fld>
            <a:endParaRPr lang="en-US" altLang="en-US"/>
          </a:p>
        </p:txBody>
      </p:sp>
    </p:spTree>
    <p:extLst>
      <p:ext uri="{BB962C8B-B14F-4D97-AF65-F5344CB8AC3E}">
        <p14:creationId xmlns:p14="http://schemas.microsoft.com/office/powerpoint/2010/main" val="22520307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21</a:t>
            </a:fld>
            <a:endParaRPr lang="en-US" altLang="en-US"/>
          </a:p>
        </p:txBody>
      </p:sp>
    </p:spTree>
    <p:extLst>
      <p:ext uri="{BB962C8B-B14F-4D97-AF65-F5344CB8AC3E}">
        <p14:creationId xmlns:p14="http://schemas.microsoft.com/office/powerpoint/2010/main" val="11037204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22</a:t>
            </a:fld>
            <a:endParaRPr lang="en-US" altLang="en-US"/>
          </a:p>
        </p:txBody>
      </p:sp>
    </p:spTree>
    <p:extLst>
      <p:ext uri="{BB962C8B-B14F-4D97-AF65-F5344CB8AC3E}">
        <p14:creationId xmlns:p14="http://schemas.microsoft.com/office/powerpoint/2010/main" val="281307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23</a:t>
            </a:fld>
            <a:endParaRPr lang="en-US" altLang="en-US"/>
          </a:p>
        </p:txBody>
      </p:sp>
    </p:spTree>
    <p:extLst>
      <p:ext uri="{BB962C8B-B14F-4D97-AF65-F5344CB8AC3E}">
        <p14:creationId xmlns:p14="http://schemas.microsoft.com/office/powerpoint/2010/main" val="2013419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dirty="0"/>
              <a:t>M. </a:t>
            </a:r>
            <a:r>
              <a:rPr lang="en-US" dirty="0" err="1"/>
              <a:t>Alberio</a:t>
            </a:r>
            <a:r>
              <a:rPr lang="en-US" dirty="0"/>
              <a:t> and G. </a:t>
            </a:r>
            <a:r>
              <a:rPr lang="en-US" dirty="0" err="1"/>
              <a:t>Parladori</a:t>
            </a:r>
            <a:r>
              <a:rPr lang="en-US" dirty="0"/>
              <a:t>, "Innovation in automotive: A challenge for 5G and beyond network," 2017 International Conference of Electrical and Electronic Technologies for Automotive, Torino, 2017, pp. 1-6, </a:t>
            </a:r>
            <a:r>
              <a:rPr lang="en-US" dirty="0" err="1"/>
              <a:t>doi</a:t>
            </a:r>
            <a:r>
              <a:rPr lang="en-US" dirty="0"/>
              <a:t>: 10.23919/EETA.2017.7993223.</a:t>
            </a:r>
          </a:p>
        </p:txBody>
      </p:sp>
      <p:sp>
        <p:nvSpPr>
          <p:cNvPr id="4" name="Slide Number Placeholder 3"/>
          <p:cNvSpPr>
            <a:spLocks noGrp="1"/>
          </p:cNvSpPr>
          <p:nvPr>
            <p:ph type="sldNum" sz="quarter" idx="5"/>
          </p:nvPr>
        </p:nvSpPr>
        <p:spPr/>
        <p:txBody>
          <a:bodyPr/>
          <a:lstStyle/>
          <a:p>
            <a:fld id="{4B432E89-C0C2-A144-ACC0-E64B28FAC888}" type="slidenum">
              <a:rPr lang="en-US" altLang="en-US" smtClean="0"/>
              <a:pPr/>
              <a:t>24</a:t>
            </a:fld>
            <a:endParaRPr lang="en-US" altLang="en-US"/>
          </a:p>
        </p:txBody>
      </p:sp>
    </p:spTree>
    <p:extLst>
      <p:ext uri="{BB962C8B-B14F-4D97-AF65-F5344CB8AC3E}">
        <p14:creationId xmlns:p14="http://schemas.microsoft.com/office/powerpoint/2010/main" val="3060347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9144" y="0"/>
            <a:ext cx="9153144" cy="5143500"/>
          </a:xfrm>
          <a:prstGeom prst="rect">
            <a:avLst/>
          </a:prstGeom>
        </p:spPr>
        <p:txBody>
          <a:bodyPr/>
          <a:lstStyle/>
          <a:p>
            <a:pPr lvl="0"/>
            <a:r>
              <a:rPr lang="en-US" noProof="0"/>
              <a:t>Drag picture to placeholder or click icon to add</a:t>
            </a:r>
            <a:endParaRPr lang="en-US" noProof="0" dirty="0"/>
          </a:p>
        </p:txBody>
      </p:sp>
      <p:sp>
        <p:nvSpPr>
          <p:cNvPr id="19" name="Text Placeholder 18"/>
          <p:cNvSpPr>
            <a:spLocks noGrp="1"/>
          </p:cNvSpPr>
          <p:nvPr>
            <p:ph type="body" sz="quarter" idx="11"/>
          </p:nvPr>
        </p:nvSpPr>
        <p:spPr>
          <a:xfrm>
            <a:off x="227752" y="1532443"/>
            <a:ext cx="3637261" cy="1811289"/>
          </a:xfrm>
          <a:prstGeom prst="rect">
            <a:avLst/>
          </a:prstGeom>
        </p:spPr>
        <p:txBody>
          <a:bodyPr lIns="0" tIns="0" rIns="0" bIns="0" anchor="ctr" anchorCtr="0">
            <a:normAutofit/>
          </a:bodyPr>
          <a:lstStyle>
            <a:lvl1pPr marL="0">
              <a:spcBef>
                <a:spcPts val="0"/>
              </a:spcBef>
              <a:defRPr sz="3000" b="1" i="0">
                <a:solidFill>
                  <a:schemeClr val="bg1"/>
                </a:solidFill>
                <a:latin typeface="Aria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3" name="Text Placeholder 2"/>
          <p:cNvSpPr>
            <a:spLocks noGrp="1"/>
          </p:cNvSpPr>
          <p:nvPr>
            <p:ph type="body" sz="quarter" idx="13"/>
          </p:nvPr>
        </p:nvSpPr>
        <p:spPr>
          <a:xfrm>
            <a:off x="227012" y="3718898"/>
            <a:ext cx="1783159" cy="361950"/>
          </a:xfrm>
          <a:prstGeom prst="rect">
            <a:avLst/>
          </a:prstGeom>
        </p:spPr>
        <p:txBody>
          <a:bodyPr lIns="0" tIns="0" rIns="0" bIns="0">
            <a:noAutofit/>
          </a:bodyPr>
          <a:lstStyle>
            <a:lvl1pPr>
              <a:spcBef>
                <a:spcPts val="0"/>
              </a:spcBef>
              <a:defRPr sz="1000" baseline="0">
                <a:solidFill>
                  <a:srgbClr val="FFFFFF"/>
                </a:solidFill>
              </a:defRPr>
            </a:lvl1pPr>
            <a:lvl2pPr marL="457200" indent="0">
              <a:buNone/>
              <a:defRPr/>
            </a:lvl2pPr>
            <a:lvl3pPr marL="914400" indent="0">
              <a:buNone/>
              <a:defRPr/>
            </a:lvl3pPr>
          </a:lstStyle>
          <a:p>
            <a:pPr lvl="0"/>
            <a:r>
              <a:rPr lang="en-US"/>
              <a:t>Click to edit Master text styles</a:t>
            </a:r>
          </a:p>
        </p:txBody>
      </p:sp>
    </p:spTree>
    <p:extLst>
      <p:ext uri="{BB962C8B-B14F-4D97-AF65-F5344CB8AC3E}">
        <p14:creationId xmlns:p14="http://schemas.microsoft.com/office/powerpoint/2010/main" val="139102808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Content">
    <p:spTree>
      <p:nvGrpSpPr>
        <p:cNvPr id="1" name=""/>
        <p:cNvGrpSpPr/>
        <p:nvPr/>
      </p:nvGrpSpPr>
      <p:grpSpPr>
        <a:xfrm>
          <a:off x="0" y="0"/>
          <a:ext cx="0" cy="0"/>
          <a:chOff x="0" y="0"/>
          <a:chExt cx="0" cy="0"/>
        </a:xfrm>
      </p:grpSpPr>
      <p:sp>
        <p:nvSpPr>
          <p:cNvPr id="4" name="Rectangle 3"/>
          <p:cNvSpPr/>
          <p:nvPr userDrawn="1"/>
        </p:nvSpPr>
        <p:spPr>
          <a:xfrm>
            <a:off x="0" y="0"/>
            <a:ext cx="9153525" cy="5157788"/>
          </a:xfrm>
          <a:prstGeom prst="rect">
            <a:avLst/>
          </a:prstGeom>
          <a:solidFill>
            <a:srgbClr val="5706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 name="TextBox 4"/>
          <p:cNvSpPr txBox="1">
            <a:spLocks noChangeArrowheads="1"/>
          </p:cNvSpPr>
          <p:nvPr userDrawn="1"/>
        </p:nvSpPr>
        <p:spPr bwMode="auto">
          <a:xfrm>
            <a:off x="8315325" y="292100"/>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defRPr>
            </a:lvl2pPr>
            <a:lvl3pPr marL="1143000" indent="-228600">
              <a:defRPr>
                <a:solidFill>
                  <a:schemeClr val="tx1"/>
                </a:solidFill>
                <a:latin typeface="Arial" charset="0"/>
                <a:ea typeface="ＭＳ Ｐゴシック" charset="0"/>
              </a:defRPr>
            </a:lvl3pPr>
            <a:lvl4pPr marL="1600200" indent="-228600">
              <a:defRPr>
                <a:solidFill>
                  <a:schemeClr val="tx1"/>
                </a:solidFill>
                <a:latin typeface="Arial" charset="0"/>
                <a:ea typeface="ＭＳ Ｐゴシック" charset="0"/>
              </a:defRPr>
            </a:lvl4pPr>
            <a:lvl5pPr marL="2057400" indent="-228600">
              <a:defRPr>
                <a:solidFill>
                  <a:schemeClr val="tx1"/>
                </a:solidFill>
                <a:latin typeface="Arial" charset="0"/>
                <a:ea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defRPr>
            </a:lvl9pPr>
          </a:lstStyle>
          <a:p>
            <a:pPr>
              <a:defRPr/>
            </a:pPr>
            <a:endParaRPr lang="en-US" sz="1800"/>
          </a:p>
        </p:txBody>
      </p:sp>
      <p:pic>
        <p:nvPicPr>
          <p:cNvPr id="6" name="Picture 7"/>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59325" y="23812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Placeholder 2"/>
          <p:cNvSpPr>
            <a:spLocks noGrp="1"/>
          </p:cNvSpPr>
          <p:nvPr>
            <p:ph idx="11"/>
          </p:nvPr>
        </p:nvSpPr>
        <p:spPr>
          <a:xfrm>
            <a:off x="0" y="0"/>
            <a:ext cx="4480560" cy="5156574"/>
          </a:xfrm>
          <a:prstGeom prst="rect">
            <a:avLst/>
          </a:prstGeom>
        </p:spPr>
        <p:txBody>
          <a:bodyPr vert="horz" lIns="0" tIns="0" rIns="0" bIns="0" rtlCol="0" anchor="ctr" anchorCtr="0">
            <a:normAutofit/>
          </a:bodyPr>
          <a:lstStyle>
            <a:lvl1pPr algn="ctr">
              <a:defRPr sz="3000" b="1">
                <a:solidFill>
                  <a:srgbClr val="FFFFFF"/>
                </a:solidFill>
              </a:defRPr>
            </a:lvl1pPr>
            <a:lvl2pPr marL="0" indent="0">
              <a:spcBef>
                <a:spcPts val="0"/>
              </a:spcBef>
              <a:buNone/>
              <a:defRPr>
                <a:solidFill>
                  <a:srgbClr val="FFFFFF"/>
                </a:solidFill>
              </a:defRPr>
            </a:lvl2pPr>
          </a:lstStyle>
          <a:p>
            <a:pPr lvl="0"/>
            <a:r>
              <a:rPr lang="en-US"/>
              <a:t>Click to edit Master text styles</a:t>
            </a:r>
          </a:p>
        </p:txBody>
      </p:sp>
      <p:sp>
        <p:nvSpPr>
          <p:cNvPr id="7" name="Text Placeholder 3"/>
          <p:cNvSpPr>
            <a:spLocks noGrp="1"/>
          </p:cNvSpPr>
          <p:nvPr>
            <p:ph type="body" sz="quarter" idx="12"/>
          </p:nvPr>
        </p:nvSpPr>
        <p:spPr>
          <a:xfrm>
            <a:off x="4997268" y="1583857"/>
            <a:ext cx="3737844" cy="3131018"/>
          </a:xfrm>
          <a:prstGeom prst="rect">
            <a:avLst/>
          </a:prstGeom>
        </p:spPr>
        <p:txBody>
          <a:bodyPr vert="horz" lIns="0" tIns="0" rIns="0" bIns="0"/>
          <a:lstStyle>
            <a:lvl1pPr marL="0">
              <a:spcBef>
                <a:spcPts val="0"/>
              </a:spcBef>
              <a:defRPr sz="3000" b="1" i="0">
                <a:solidFill>
                  <a:srgbClr val="FFFFFF"/>
                </a:solidFill>
                <a:latin typeface="Arial"/>
                <a:cs typeface="Arial"/>
              </a:defRPr>
            </a:lvl1pPr>
            <a:lvl2pPr marL="0" indent="0">
              <a:spcBef>
                <a:spcPts val="0"/>
              </a:spcBef>
              <a:buNone/>
              <a:defRPr baseline="0">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02026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2" name="Text Placeholder 3"/>
          <p:cNvSpPr>
            <a:spLocks noGrp="1"/>
          </p:cNvSpPr>
          <p:nvPr>
            <p:ph type="body" sz="quarter" idx="12"/>
          </p:nvPr>
        </p:nvSpPr>
        <p:spPr>
          <a:xfrm>
            <a:off x="457200" y="1033153"/>
            <a:ext cx="3855533" cy="3681722"/>
          </a:xfrm>
          <a:prstGeom prst="rect">
            <a:avLst/>
          </a:prstGeom>
        </p:spPr>
        <p:txBody>
          <a:bodyPr vert="horz" lIns="0" tIns="0" rIns="0" bIns="0"/>
          <a:lstStyle>
            <a:lvl1pPr marL="0">
              <a:spcBef>
                <a:spcPts val="0"/>
              </a:spcBef>
              <a:defRPr sz="1800" b="1"/>
            </a:lvl1pPr>
            <a:lvl2pPr>
              <a:spcBef>
                <a:spcPts val="0"/>
              </a:spcBef>
              <a:defRPr sz="1800"/>
            </a:lvl2pPr>
            <a:lvl3pPr>
              <a:spcBef>
                <a:spcPts val="0"/>
              </a:spcBef>
              <a:defRPr sz="1800"/>
            </a:lvl3pPr>
            <a:lvl4pPr>
              <a:spcBef>
                <a:spcPts val="0"/>
              </a:spcBef>
              <a:defRPr sz="1800"/>
            </a:lvl4pPr>
            <a:lvl5pPr>
              <a:spcBef>
                <a:spcPts val="0"/>
              </a:spcBef>
              <a:defRPr sz="1800"/>
            </a:lvl5pPr>
          </a:lstStyle>
          <a:p>
            <a:pPr lvl="0"/>
            <a:r>
              <a:rPr lang="en-US" dirty="0"/>
              <a:t>Click to edit Master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 Placeholder 2"/>
          <p:cNvSpPr>
            <a:spLocks noGrp="1"/>
          </p:cNvSpPr>
          <p:nvPr>
            <p:ph idx="11"/>
          </p:nvPr>
        </p:nvSpPr>
        <p:spPr>
          <a:xfrm>
            <a:off x="4672577" y="712598"/>
            <a:ext cx="4480560" cy="4430902"/>
          </a:xfrm>
          <a:prstGeom prst="rect">
            <a:avLst/>
          </a:prstGeom>
        </p:spPr>
        <p:txBody>
          <a:bodyPr vert="horz" lIns="0" tIns="0" rIns="0" bIns="0" rtlCol="0" anchor="ctr" anchorCtr="0">
            <a:normAutofit/>
          </a:bodyPr>
          <a:lstStyle>
            <a:lvl1pPr algn="ctr">
              <a:defRPr sz="3000" b="1">
                <a:solidFill>
                  <a:schemeClr val="tx1"/>
                </a:solidFill>
              </a:defRPr>
            </a:lvl1pPr>
            <a:lvl2pPr marL="0" indent="0">
              <a:spcBef>
                <a:spcPts val="0"/>
              </a:spcBef>
              <a:buNone/>
              <a:defRPr>
                <a:solidFill>
                  <a:srgbClr val="FFFFFF"/>
                </a:solidFill>
              </a:defRPr>
            </a:lvl2pPr>
          </a:lstStyle>
          <a:p>
            <a:pPr lvl="0"/>
            <a:r>
              <a:rPr lang="en-US"/>
              <a:t>Click to edit Master text styles</a:t>
            </a:r>
          </a:p>
        </p:txBody>
      </p:sp>
      <p:sp>
        <p:nvSpPr>
          <p:cNvPr id="5" name="Text Placeholder 4"/>
          <p:cNvSpPr>
            <a:spLocks noGrp="1"/>
          </p:cNvSpPr>
          <p:nvPr>
            <p:ph type="body" sz="quarter" idx="13"/>
          </p:nvPr>
        </p:nvSpPr>
        <p:spPr>
          <a:xfrm>
            <a:off x="2057400" y="155449"/>
            <a:ext cx="6860053" cy="455550"/>
          </a:xfrm>
          <a:prstGeom prst="rect">
            <a:avLst/>
          </a:prstGeom>
        </p:spPr>
        <p:txBody>
          <a:bodyPr vert="horz" lIns="0" tIns="0" rIns="0" bIns="0" anchor="ctr"/>
          <a:lstStyle>
            <a:lvl1pPr marL="0" algn="r">
              <a:spcBef>
                <a:spcPts val="0"/>
              </a:spcBef>
              <a:defRPr sz="2400" b="1"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6" name="Date Placeholder 1"/>
          <p:cNvSpPr>
            <a:spLocks noGrp="1"/>
          </p:cNvSpPr>
          <p:nvPr>
            <p:ph type="dt" sz="half" idx="14"/>
          </p:nvPr>
        </p:nvSpPr>
        <p:spPr/>
        <p:txBody>
          <a:bodyPr/>
          <a:lstStyle>
            <a:lvl1pPr>
              <a:defRPr/>
            </a:lvl1pPr>
          </a:lstStyle>
          <a:p>
            <a:fld id="{EA8ED20F-A43F-CC43-9057-E057F449EDA8}" type="datetime1">
              <a:rPr lang="en-US" altLang="en-US" smtClean="0"/>
              <a:t>1/25/2021</a:t>
            </a:fld>
            <a:endParaRPr lang="en-US" altLang="en-US"/>
          </a:p>
        </p:txBody>
      </p:sp>
      <p:sp>
        <p:nvSpPr>
          <p:cNvPr id="7" name="Slide Number Placeholder 2"/>
          <p:cNvSpPr>
            <a:spLocks noGrp="1"/>
          </p:cNvSpPr>
          <p:nvPr>
            <p:ph type="sldNum" sz="quarter" idx="15"/>
          </p:nvPr>
        </p:nvSpPr>
        <p:spPr/>
        <p:txBody>
          <a:bodyPr/>
          <a:lstStyle>
            <a:lvl1pPr>
              <a:defRPr/>
            </a:lvl1pPr>
          </a:lstStyle>
          <a:p>
            <a:fld id="{4E6F36B2-BB34-DD47-A830-2D2C54FAEB7F}" type="slidenum">
              <a:rPr lang="en-US" altLang="en-US"/>
              <a:pPr/>
              <a:t>‹#›</a:t>
            </a:fld>
            <a:endParaRPr lang="en-US" altLang="en-US"/>
          </a:p>
        </p:txBody>
      </p:sp>
    </p:spTree>
    <p:extLst>
      <p:ext uri="{BB962C8B-B14F-4D97-AF65-F5344CB8AC3E}">
        <p14:creationId xmlns:p14="http://schemas.microsoft.com/office/powerpoint/2010/main" val="1932550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Text Placeholder 3"/>
          <p:cNvSpPr>
            <a:spLocks noGrp="1"/>
          </p:cNvSpPr>
          <p:nvPr>
            <p:ph type="body" sz="quarter" idx="12"/>
          </p:nvPr>
        </p:nvSpPr>
        <p:spPr>
          <a:xfrm>
            <a:off x="368136" y="1045029"/>
            <a:ext cx="8449210" cy="3669846"/>
          </a:xfrm>
          <a:prstGeom prst="rect">
            <a:avLst/>
          </a:prstGeom>
        </p:spPr>
        <p:txBody>
          <a:bodyPr vert="horz" lIns="0" tIns="0" rIns="0" bIns="0"/>
          <a:lstStyle>
            <a:lvl1pPr marL="342900" indent="-342900">
              <a:spcBef>
                <a:spcPts val="1200"/>
              </a:spcBef>
              <a:spcAft>
                <a:spcPts val="300"/>
              </a:spcAft>
              <a:buFont typeface="Wingdings" panose="05000000000000000000" pitchFamily="2" charset="2"/>
              <a:buChar char="q"/>
              <a:defRPr sz="2000" b="0"/>
            </a:lvl1pPr>
            <a:lvl2pPr marL="628650" indent="-171450">
              <a:spcBef>
                <a:spcPts val="0"/>
              </a:spcBef>
              <a:buFont typeface="Wingdings" panose="05000000000000000000" pitchFamily="2" charset="2"/>
              <a:buChar char="v"/>
              <a:defRPr sz="2000"/>
            </a:lvl2pPr>
            <a:lvl3pPr marL="1085850" indent="-171450">
              <a:spcBef>
                <a:spcPts val="0"/>
              </a:spcBef>
              <a:buFont typeface="Wingdings" panose="05000000000000000000" pitchFamily="2" charset="2"/>
              <a:buChar char="§"/>
              <a:defRPr sz="2000"/>
            </a:lvl3pPr>
            <a:lvl4pPr>
              <a:spcBef>
                <a:spcPts val="0"/>
              </a:spcBef>
              <a:defRPr sz="2000"/>
            </a:lvl4pPr>
            <a:lvl5pPr>
              <a:spcBef>
                <a:spcPts val="0"/>
              </a:spcBef>
              <a:defRPr sz="2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1"/>
          <p:cNvSpPr>
            <a:spLocks noGrp="1"/>
          </p:cNvSpPr>
          <p:nvPr>
            <p:ph type="dt" sz="half" idx="15"/>
          </p:nvPr>
        </p:nvSpPr>
        <p:spPr>
          <a:xfrm>
            <a:off x="368136" y="4767263"/>
            <a:ext cx="2133600" cy="274637"/>
          </a:xfrm>
        </p:spPr>
        <p:txBody>
          <a:bodyPr/>
          <a:lstStyle>
            <a:lvl1pPr>
              <a:defRPr/>
            </a:lvl1pPr>
          </a:lstStyle>
          <a:p>
            <a:fld id="{66D1C6F8-925F-9B47-879E-BD9919BA5D32}" type="datetime1">
              <a:rPr lang="en-US" altLang="en-US" smtClean="0"/>
              <a:t>1/25/2021</a:t>
            </a:fld>
            <a:endParaRPr lang="en-US" altLang="en-US"/>
          </a:p>
        </p:txBody>
      </p:sp>
      <p:sp>
        <p:nvSpPr>
          <p:cNvPr id="6" name="Slide Number Placeholder 2"/>
          <p:cNvSpPr>
            <a:spLocks noGrp="1"/>
          </p:cNvSpPr>
          <p:nvPr>
            <p:ph type="sldNum" sz="quarter" idx="16"/>
          </p:nvPr>
        </p:nvSpPr>
        <p:spPr>
          <a:xfrm>
            <a:off x="6683746" y="4767263"/>
            <a:ext cx="2133600" cy="274637"/>
          </a:xfrm>
        </p:spPr>
        <p:txBody>
          <a:bodyPr/>
          <a:lstStyle>
            <a:lvl1pPr>
              <a:defRPr/>
            </a:lvl1pPr>
          </a:lstStyle>
          <a:p>
            <a:fld id="{A3D5D3D8-1F29-B74B-B3A0-A1F2C7DC88AC}" type="slidenum">
              <a:rPr lang="en-US" altLang="en-US"/>
              <a:pPr/>
              <a:t>‹#›</a:t>
            </a:fld>
            <a:endParaRPr lang="en-US" altLang="en-US"/>
          </a:p>
        </p:txBody>
      </p:sp>
      <p:sp>
        <p:nvSpPr>
          <p:cNvPr id="7" name="Text Placeholder 4"/>
          <p:cNvSpPr>
            <a:spLocks noGrp="1"/>
          </p:cNvSpPr>
          <p:nvPr>
            <p:ph type="body" sz="quarter" idx="13"/>
          </p:nvPr>
        </p:nvSpPr>
        <p:spPr>
          <a:xfrm>
            <a:off x="2057400" y="155449"/>
            <a:ext cx="6860053" cy="455550"/>
          </a:xfrm>
          <a:prstGeom prst="rect">
            <a:avLst/>
          </a:prstGeom>
        </p:spPr>
        <p:txBody>
          <a:bodyPr vert="horz" lIns="0" tIns="0" rIns="0" bIns="0" anchor="ctr"/>
          <a:lstStyle>
            <a:lvl1pPr marL="0" algn="r">
              <a:spcBef>
                <a:spcPts val="0"/>
              </a:spcBef>
              <a:defRPr sz="2400" b="1"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spTree>
    <p:extLst>
      <p:ext uri="{BB962C8B-B14F-4D97-AF65-F5344CB8AC3E}">
        <p14:creationId xmlns:p14="http://schemas.microsoft.com/office/powerpoint/2010/main" val="1841038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25326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7" descr="nyu_white.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30188" y="234950"/>
            <a:ext cx="6731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0" y="0"/>
            <a:ext cx="9153525" cy="712788"/>
          </a:xfrm>
          <a:prstGeom prst="rect">
            <a:avLst/>
          </a:prstGeom>
          <a:solidFill>
            <a:srgbClr val="57068C"/>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2400">
              <a:solidFill>
                <a:schemeClr val="bg1"/>
              </a:solidFill>
            </a:endParaRPr>
          </a:p>
        </p:txBody>
      </p:sp>
      <p:pic>
        <p:nvPicPr>
          <p:cNvPr id="1028" name="Picture 1"/>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73050" y="238125"/>
            <a:ext cx="14636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Date Placeholder 1"/>
          <p:cNvSpPr>
            <a:spLocks noGrp="1"/>
          </p:cNvSpPr>
          <p:nvPr>
            <p:ph type="dt" sz="half" idx="2"/>
          </p:nvPr>
        </p:nvSpPr>
        <p:spPr>
          <a:xfrm>
            <a:off x="457200" y="4767263"/>
            <a:ext cx="2133600" cy="274637"/>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fld id="{0D653044-96ED-0D48-BE0B-A8CF58D395E5}" type="datetime1">
              <a:rPr lang="en-US" altLang="en-US" smtClean="0"/>
              <a:t>1/25/2021</a:t>
            </a:fld>
            <a:endParaRPr lang="en-US" altLang="en-US"/>
          </a:p>
        </p:txBody>
      </p:sp>
      <p:sp>
        <p:nvSpPr>
          <p:cNvPr id="3" name="Slide Number Placeholder 2"/>
          <p:cNvSpPr>
            <a:spLocks noGrp="1"/>
          </p:cNvSpPr>
          <p:nvPr>
            <p:ph type="sldNum" sz="quarter" idx="4"/>
          </p:nvPr>
        </p:nvSpPr>
        <p:spPr>
          <a:xfrm>
            <a:off x="6553200" y="4767263"/>
            <a:ext cx="2133600" cy="274637"/>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8C07C389-29DD-CA42-B77B-9AEEAF2A2B53}"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03" r:id="rId1"/>
    <p:sldLayoutId id="2147483704" r:id="rId2"/>
    <p:sldLayoutId id="2147483701" r:id="rId3"/>
    <p:sldLayoutId id="2147483702" r:id="rId4"/>
    <p:sldLayoutId id="2147483706" r:id="rId5"/>
  </p:sldLayoutIdLst>
  <p:hf hdr="0" ftr="0"/>
  <p:txStyles>
    <p:titleStyle>
      <a:lvl1pPr algn="ctr" defTabSz="457200" rtl="0" eaLnBrk="1" fontAlgn="base" hangingPunct="1">
        <a:spcBef>
          <a:spcPct val="0"/>
        </a:spcBef>
        <a:spcAft>
          <a:spcPct val="0"/>
        </a:spcAft>
        <a:defRPr sz="4400" kern="1200">
          <a:solidFill>
            <a:schemeClr val="tx1"/>
          </a:solidFill>
          <a:latin typeface="+mj-lt"/>
          <a:ea typeface="ＭＳ Ｐゴシック" charset="0"/>
          <a:cs typeface="ＭＳ Ｐゴシック" charset="0"/>
        </a:defRPr>
      </a:lvl1pPr>
      <a:lvl2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2pPr>
      <a:lvl3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3pPr>
      <a:lvl4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4pPr>
      <a:lvl5pPr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5pPr>
      <a:lvl6pPr marL="4572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6pPr>
      <a:lvl7pPr marL="9144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7pPr>
      <a:lvl8pPr marL="13716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8pPr>
      <a:lvl9pPr marL="1828800" algn="ctr" defTabSz="457200" rtl="0" eaLnBrk="1" fontAlgn="base" hangingPunct="1">
        <a:spcBef>
          <a:spcPct val="0"/>
        </a:spcBef>
        <a:spcAft>
          <a:spcPct val="0"/>
        </a:spcAft>
        <a:defRPr sz="4400">
          <a:solidFill>
            <a:schemeClr val="tx1"/>
          </a:solidFill>
          <a:latin typeface="Arial" charset="0"/>
          <a:ea typeface="ＭＳ Ｐゴシック" charset="0"/>
          <a:cs typeface="ＭＳ Ｐゴシック" charset="0"/>
        </a:defRPr>
      </a:lvl9pPr>
    </p:titleStyle>
    <p:bodyStyle>
      <a:lvl1pPr marL="342900" indent="-342900" algn="l" defTabSz="457200" rtl="0" eaLnBrk="1" fontAlgn="base" hangingPunct="1">
        <a:spcBef>
          <a:spcPct val="20000"/>
        </a:spcBef>
        <a:spcAft>
          <a:spcPct val="0"/>
        </a:spcAft>
        <a:buFont typeface="Arial" charset="0"/>
        <a:defRPr sz="240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2pPr>
      <a:lvl3pPr marL="1085850" indent="-17145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Courier New" charset="0"/>
        <a:buChar char="o"/>
        <a:defRPr sz="1400" kern="1200">
          <a:solidFill>
            <a:schemeClr val="tx1"/>
          </a:solidFill>
          <a:latin typeface="+mn-lt"/>
          <a:ea typeface="ＭＳ Ｐゴシック" charset="0"/>
          <a:cs typeface="+mn-cs"/>
        </a:defRPr>
      </a:lvl4pPr>
      <a:lvl5pPr marL="2114550" indent="-285750" algn="l" defTabSz="457200" rtl="0" eaLnBrk="1" fontAlgn="base" hangingPunct="1">
        <a:spcBef>
          <a:spcPct val="20000"/>
        </a:spcBef>
        <a:spcAft>
          <a:spcPct val="0"/>
        </a:spcAft>
        <a:buFont typeface="Wingdings" charset="2"/>
        <a:buChar char="Ø"/>
        <a:defRPr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jpe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hyperlink" Target="https://www.ericsson.com/en/networks/trending/insights-and-reports/5g-for-manufacturing"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45.tiff"/><Relationship Id="rId4" Type="http://schemas.openxmlformats.org/officeDocument/2006/relationships/image" Target="../media/image44.tiff"/></Relationships>
</file>

<file path=ppt/slides/_rels/slide2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yFR61jjL1vo&amp;ab_channel=CBCNews%3ATheNational"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49.jpeg"/><Relationship Id="rId4" Type="http://schemas.openxmlformats.org/officeDocument/2006/relationships/image" Target="../media/image4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6.gif"/></Relationships>
</file>

<file path=ppt/slides/_rels/slide31.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59.tmp"/></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video" Target="https://www.youtube.com/embed/XrcgsC7Xr6o" TargetMode="External"/><Relationship Id="rId5" Type="http://schemas.openxmlformats.org/officeDocument/2006/relationships/image" Target="../media/image60.png"/><Relationship Id="rId4" Type="http://schemas.openxmlformats.org/officeDocument/2006/relationships/hyperlink" Target="https://www.youtube.com/watch?v=XrcgsC7Xr6o"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rotWithShape="1">
          <a:blip r:embed="rId2">
            <a:extLst>
              <a:ext uri="{28A0092B-C50C-407E-A947-70E740481C1C}">
                <a14:useLocalDpi xmlns:a14="http://schemas.microsoft.com/office/drawing/2010/main" val="0"/>
              </a:ext>
            </a:extLst>
          </a:blip>
          <a:srcRect t="3060" b="3060"/>
          <a:stretch/>
        </p:blipFill>
        <p:spPr bwMode="auto">
          <a:xfrm>
            <a:off x="0" y="1"/>
            <a:ext cx="91567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700" y="1041400"/>
            <a:ext cx="4682236" cy="32004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171" name="Text Placeholder 2"/>
          <p:cNvSpPr>
            <a:spLocks noGrp="1"/>
          </p:cNvSpPr>
          <p:nvPr>
            <p:ph type="body" sz="quarter" idx="11"/>
          </p:nvPr>
        </p:nvSpPr>
        <p:spPr bwMode="auto">
          <a:xfrm>
            <a:off x="135826" y="1632540"/>
            <a:ext cx="4442524" cy="12877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algn="ctr">
              <a:spcBef>
                <a:spcPct val="0"/>
              </a:spcBef>
            </a:pPr>
            <a:r>
              <a:rPr lang="en-US" altLang="en-US" sz="2000">
                <a:latin typeface="Arial" charset="0"/>
                <a:ea typeface="ＭＳ Ｐゴシック" charset="-128"/>
              </a:rPr>
              <a:t>ECE 6353</a:t>
            </a:r>
            <a:endParaRPr lang="en-US" altLang="en-US" sz="2000" dirty="0">
              <a:latin typeface="Arial" charset="0"/>
              <a:ea typeface="ＭＳ Ｐゴシック" charset="-128"/>
            </a:endParaRPr>
          </a:p>
          <a:p>
            <a:pPr algn="ctr">
              <a:spcBef>
                <a:spcPct val="0"/>
              </a:spcBef>
            </a:pPr>
            <a:endParaRPr lang="en-US" altLang="en-US" sz="2000" dirty="0">
              <a:latin typeface="Arial" charset="0"/>
              <a:ea typeface="ＭＳ Ｐゴシック" charset="-128"/>
            </a:endParaRPr>
          </a:p>
          <a:p>
            <a:pPr algn="ctr">
              <a:spcBef>
                <a:spcPct val="0"/>
              </a:spcBef>
            </a:pPr>
            <a:r>
              <a:rPr lang="en-US" altLang="en-US" sz="2000" dirty="0">
                <a:latin typeface="Arial" charset="0"/>
                <a:ea typeface="ＭＳ Ｐゴシック" charset="-128"/>
              </a:rPr>
              <a:t>Internet Architectures and Protocols</a:t>
            </a:r>
          </a:p>
        </p:txBody>
      </p:sp>
      <p:sp>
        <p:nvSpPr>
          <p:cNvPr id="7172" name="Text Placeholder 3"/>
          <p:cNvSpPr>
            <a:spLocks noGrp="1"/>
          </p:cNvSpPr>
          <p:nvPr>
            <p:ph type="body" sz="quarter" idx="13"/>
          </p:nvPr>
        </p:nvSpPr>
        <p:spPr bwMode="auto">
          <a:xfrm>
            <a:off x="227012" y="3178100"/>
            <a:ext cx="4197605" cy="7883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pPr>
            <a:r>
              <a:rPr lang="en-US" altLang="zh-CN" sz="1800">
                <a:ea typeface="ＭＳ Ｐゴシック" charset="-128"/>
              </a:rPr>
              <a:t>H</a:t>
            </a:r>
            <a:r>
              <a:rPr lang="en-US" altLang="zh-CN" sz="1800" dirty="0">
                <a:ea typeface="ＭＳ Ｐゴシック" charset="-128"/>
              </a:rPr>
              <a:t>. Jonathan Chao</a:t>
            </a:r>
          </a:p>
          <a:p>
            <a:pPr marL="0" indent="0" algn="ctr" eaLnBrk="1" hangingPunct="1">
              <a:spcBef>
                <a:spcPct val="0"/>
              </a:spcBef>
            </a:pPr>
            <a:r>
              <a:rPr lang="en-US" altLang="zh-CN" sz="1800" dirty="0">
                <a:ea typeface="ＭＳ Ｐゴシック" charset="-128"/>
              </a:rPr>
              <a:t>ECE</a:t>
            </a:r>
            <a:r>
              <a:rPr lang="zh-CN" altLang="en-US" sz="1800" dirty="0">
                <a:ea typeface="ＭＳ Ｐゴシック" charset="-128"/>
              </a:rPr>
              <a:t> </a:t>
            </a:r>
            <a:r>
              <a:rPr lang="en-US" altLang="zh-CN" sz="1800" dirty="0">
                <a:ea typeface="ＭＳ Ｐゴシック" charset="-128"/>
              </a:rPr>
              <a:t>Department</a:t>
            </a:r>
          </a:p>
          <a:p>
            <a:pPr marL="0" indent="0" algn="ctr" eaLnBrk="1" hangingPunct="1">
              <a:spcBef>
                <a:spcPct val="0"/>
              </a:spcBef>
            </a:pPr>
            <a:r>
              <a:rPr lang="en-US" altLang="zh-CN" sz="1800" dirty="0">
                <a:ea typeface="ＭＳ Ｐゴシック" charset="-128"/>
              </a:rPr>
              <a:t>New</a:t>
            </a:r>
            <a:r>
              <a:rPr lang="zh-CN" altLang="en-US" sz="1800" dirty="0">
                <a:ea typeface="ＭＳ Ｐゴシック" charset="-128"/>
              </a:rPr>
              <a:t> </a:t>
            </a:r>
            <a:r>
              <a:rPr lang="en-US" altLang="zh-CN" sz="1800" dirty="0">
                <a:ea typeface="ＭＳ Ｐゴシック" charset="-128"/>
              </a:rPr>
              <a:t>York</a:t>
            </a:r>
            <a:r>
              <a:rPr lang="zh-CN" altLang="en-US" sz="1800" dirty="0">
                <a:ea typeface="ＭＳ Ｐゴシック" charset="-128"/>
              </a:rPr>
              <a:t> </a:t>
            </a:r>
            <a:r>
              <a:rPr lang="en-US" altLang="zh-CN" sz="1800" dirty="0">
                <a:ea typeface="ＭＳ Ｐゴシック" charset="-128"/>
              </a:rPr>
              <a:t>University</a:t>
            </a:r>
          </a:p>
        </p:txBody>
      </p:sp>
      <p:pic>
        <p:nvPicPr>
          <p:cNvPr id="7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338263"/>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14947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10</a:t>
            </a:fld>
            <a:endParaRPr lang="en-US" altLang="en-US" dirty="0"/>
          </a:p>
        </p:txBody>
      </p:sp>
      <p:sp>
        <p:nvSpPr>
          <p:cNvPr id="5" name="Text Placeholder 4"/>
          <p:cNvSpPr>
            <a:spLocks noGrp="1"/>
          </p:cNvSpPr>
          <p:nvPr>
            <p:ph type="body" sz="quarter" idx="13"/>
          </p:nvPr>
        </p:nvSpPr>
        <p:spPr/>
        <p:txBody>
          <a:bodyPr/>
          <a:lstStyle/>
          <a:p>
            <a:r>
              <a:rPr lang="en-US" dirty="0"/>
              <a:t>Ubiquitous Mobile Network Services</a:t>
            </a:r>
          </a:p>
        </p:txBody>
      </p:sp>
      <mc:AlternateContent xmlns:mc="http://schemas.openxmlformats.org/markup-compatibility/2006" xmlns:a14="http://schemas.microsoft.com/office/drawing/2010/main">
        <mc:Choice Requires="a14">
          <p:sp>
            <p:nvSpPr>
              <p:cNvPr id="8" name="Text Placeholder 7"/>
              <p:cNvSpPr>
                <a:spLocks noGrp="1"/>
              </p:cNvSpPr>
              <p:nvPr>
                <p:ph type="body" sz="quarter" idx="12"/>
              </p:nvPr>
            </p:nvSpPr>
            <p:spPr>
              <a:xfrm>
                <a:off x="368136" y="1045029"/>
                <a:ext cx="8379624" cy="3669846"/>
              </a:xfrm>
            </p:spPr>
            <p:txBody>
              <a:bodyPr/>
              <a:lstStyle/>
              <a:p>
                <a:pPr>
                  <a:defRPr/>
                </a:pPr>
                <a:r>
                  <a:rPr lang="en-US" sz="1600"/>
                  <a:t>Global Mobile Data Traffic</a:t>
                </a:r>
                <a:endParaRPr lang="en-US" sz="1800"/>
              </a:p>
              <a:p>
                <a:pPr lvl="1">
                  <a:defRPr/>
                </a:pPr>
                <a:r>
                  <a:rPr lang="en-US" sz="1500"/>
                  <a:t>7.2 exabytes/month in 2016 (1 exabyte = </a:t>
                </a:r>
                <a14:m>
                  <m:oMath xmlns:m="http://schemas.openxmlformats.org/officeDocument/2006/math">
                    <m:sSup>
                      <m:sSupPr>
                        <m:ctrlPr>
                          <a:rPr lang="en-US" sz="1500" i="1" smtClean="0">
                            <a:latin typeface="Cambria Math" panose="02040503050406030204" pitchFamily="18" charset="0"/>
                          </a:rPr>
                        </m:ctrlPr>
                      </m:sSupPr>
                      <m:e>
                        <m:r>
                          <a:rPr lang="en-US" sz="1500" b="0" i="1" smtClean="0">
                            <a:latin typeface="Cambria Math" panose="02040503050406030204" pitchFamily="18" charset="0"/>
                          </a:rPr>
                          <m:t>10</m:t>
                        </m:r>
                      </m:e>
                      <m:sup>
                        <m:r>
                          <a:rPr lang="en-US" sz="1500" b="0" i="1" smtClean="0">
                            <a:latin typeface="Cambria Math" panose="02040503050406030204" pitchFamily="18" charset="0"/>
                          </a:rPr>
                          <m:t>18</m:t>
                        </m:r>
                      </m:sup>
                    </m:sSup>
                  </m:oMath>
                </a14:m>
                <a:r>
                  <a:rPr lang="en-US" sz="1500"/>
                  <a:t> bytes)</a:t>
                </a:r>
              </a:p>
              <a:p>
                <a:pPr lvl="1">
                  <a:defRPr/>
                </a:pPr>
                <a:r>
                  <a:rPr lang="en-US" sz="1500"/>
                  <a:t>7 fold growth by 2021: </a:t>
                </a:r>
                <a:r>
                  <a:rPr lang="en-US" altLang="zh-TW" sz="1500">
                    <a:solidFill>
                      <a:srgbClr val="FF0000"/>
                    </a:solidFill>
                  </a:rPr>
                  <a:t>49 </a:t>
                </a:r>
                <a:r>
                  <a:rPr lang="en-US" sz="1500">
                    <a:solidFill>
                      <a:srgbClr val="FF0000"/>
                    </a:solidFill>
                  </a:rPr>
                  <a:t>exabytes/month</a:t>
                </a:r>
              </a:p>
              <a:p>
                <a:pPr>
                  <a:defRPr/>
                </a:pPr>
                <a:r>
                  <a:rPr lang="en-US" sz="1600"/>
                  <a:t>Smartphones: primary internet access points</a:t>
                </a:r>
              </a:p>
              <a:p>
                <a:pPr lvl="1">
                  <a:defRPr/>
                </a:pPr>
                <a:r>
                  <a:rPr lang="en-US" sz="1500"/>
                  <a:t>By 2021, 98% traffic and 75% connections from “smart” devices</a:t>
                </a:r>
              </a:p>
              <a:p>
                <a:pPr lvl="1">
                  <a:defRPr/>
                </a:pPr>
                <a:endParaRPr lang="en-US" sz="1600"/>
              </a:p>
            </p:txBody>
          </p:sp>
        </mc:Choice>
        <mc:Fallback xmlns="">
          <p:sp>
            <p:nvSpPr>
              <p:cNvPr id="8" name="Text Placeholder 7"/>
              <p:cNvSpPr>
                <a:spLocks noGrp="1" noRot="1" noChangeAspect="1" noMove="1" noResize="1" noEditPoints="1" noAdjustHandles="1" noChangeArrowheads="1" noChangeShapeType="1" noTextEdit="1"/>
              </p:cNvSpPr>
              <p:nvPr>
                <p:ph type="body" sz="quarter" idx="12"/>
              </p:nvPr>
            </p:nvSpPr>
            <p:spPr>
              <a:xfrm>
                <a:off x="368136" y="1045029"/>
                <a:ext cx="8379624" cy="3669846"/>
              </a:xfrm>
              <a:blipFill>
                <a:blip r:embed="rId2"/>
                <a:stretch>
                  <a:fillRect l="-1382" t="-1661"/>
                </a:stretch>
              </a:blipFill>
            </p:spPr>
            <p:txBody>
              <a:bodyPr/>
              <a:lstStyle/>
              <a:p>
                <a:r>
                  <a:rPr lang="en-US">
                    <a:noFill/>
                  </a:rPr>
                  <a:t> </a:t>
                </a:r>
              </a:p>
            </p:txBody>
          </p:sp>
        </mc:Fallback>
      </mc:AlternateContent>
      <p:pic>
        <p:nvPicPr>
          <p:cNvPr id="6" name="Picture 10">
            <a:extLst>
              <a:ext uri="{FF2B5EF4-FFF2-40B4-BE49-F238E27FC236}">
                <a16:creationId xmlns:a16="http://schemas.microsoft.com/office/drawing/2014/main" id="{30E8D789-4FCB-4BE7-8D5B-DC23ADB486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1391" y="2664927"/>
            <a:ext cx="3883678" cy="188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03977D1A-07FE-4C80-A8F4-154465FBFF3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39125" y="2664927"/>
            <a:ext cx="4704560" cy="1953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
            <a:extLst>
              <a:ext uri="{FF2B5EF4-FFF2-40B4-BE49-F238E27FC236}">
                <a16:creationId xmlns:a16="http://schemas.microsoft.com/office/drawing/2014/main" id="{0F642650-9442-4E52-B97E-8C77B95A486C}"/>
              </a:ext>
            </a:extLst>
          </p:cNvPr>
          <p:cNvSpPr/>
          <p:nvPr/>
        </p:nvSpPr>
        <p:spPr>
          <a:xfrm>
            <a:off x="1434936" y="4796859"/>
            <a:ext cx="7125424" cy="215444"/>
          </a:xfrm>
          <a:prstGeom prst="rect">
            <a:avLst/>
          </a:prstGeom>
        </p:spPr>
        <p:txBody>
          <a:bodyPr wrap="square">
            <a:spAutoFit/>
          </a:bodyPr>
          <a:lstStyle/>
          <a:p>
            <a:pPr marL="288925" indent="-277813"/>
            <a:r>
              <a:rPr lang="en-US" sz="800"/>
              <a:t>Source: Cisco Visual Networking Index, 2017: Global Mobile Data Traffic Forecast Update, 2016–2021 White Paper</a:t>
            </a:r>
          </a:p>
        </p:txBody>
      </p:sp>
    </p:spTree>
    <p:extLst>
      <p:ext uri="{BB962C8B-B14F-4D97-AF65-F5344CB8AC3E}">
        <p14:creationId xmlns:p14="http://schemas.microsoft.com/office/powerpoint/2010/main" val="4277960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11</a:t>
            </a:fld>
            <a:endParaRPr lang="en-US" altLang="en-US" dirty="0"/>
          </a:p>
        </p:txBody>
      </p:sp>
      <p:sp>
        <p:nvSpPr>
          <p:cNvPr id="5" name="Text Placeholder 4"/>
          <p:cNvSpPr>
            <a:spLocks noGrp="1"/>
          </p:cNvSpPr>
          <p:nvPr>
            <p:ph type="body" sz="quarter" idx="13"/>
          </p:nvPr>
        </p:nvSpPr>
        <p:spPr/>
        <p:txBody>
          <a:bodyPr/>
          <a:lstStyle/>
          <a:p>
            <a:r>
              <a:rPr lang="en-US" altLang="zh-CN">
                <a:ea typeface="ＭＳ Ｐゴシック" panose="020B0600070205080204" pitchFamily="34" charset="-128"/>
              </a:rPr>
              <a:t>Empowered by Mobile Networks</a:t>
            </a:r>
            <a:endParaRPr lang="en-US" dirty="0"/>
          </a:p>
        </p:txBody>
      </p:sp>
      <p:sp>
        <p:nvSpPr>
          <p:cNvPr id="10" name="文本占位符 9">
            <a:extLst>
              <a:ext uri="{FF2B5EF4-FFF2-40B4-BE49-F238E27FC236}">
                <a16:creationId xmlns:a16="http://schemas.microsoft.com/office/drawing/2014/main" id="{4C607642-8BE4-461B-8CA1-0F05B4532BB9}"/>
              </a:ext>
            </a:extLst>
          </p:cNvPr>
          <p:cNvSpPr>
            <a:spLocks noGrp="1"/>
          </p:cNvSpPr>
          <p:nvPr>
            <p:ph type="body" sz="quarter" idx="12"/>
          </p:nvPr>
        </p:nvSpPr>
        <p:spPr>
          <a:xfrm>
            <a:off x="368136" y="1045029"/>
            <a:ext cx="8055023" cy="3669846"/>
          </a:xfrm>
        </p:spPr>
        <p:txBody>
          <a:bodyPr/>
          <a:lstStyle/>
          <a:p>
            <a:r>
              <a:rPr lang="en-US" sz="1600"/>
              <a:t>To connect these smartphones and the Internet, the key enabler is the underlying </a:t>
            </a:r>
            <a:r>
              <a:rPr lang="en-US" sz="1600">
                <a:solidFill>
                  <a:srgbClr val="FF0000"/>
                </a:solidFill>
              </a:rPr>
              <a:t>mobile networked system</a:t>
            </a:r>
            <a:endParaRPr lang="en-US" sz="1600"/>
          </a:p>
          <a:p>
            <a:r>
              <a:rPr lang="en-US" sz="1600"/>
              <a:t>Mobile clients first get wireless access to the base stations and then traverse several gateways in the mobile network infrastructure and finally reach the external Internet</a:t>
            </a:r>
          </a:p>
        </p:txBody>
      </p:sp>
      <p:pic>
        <p:nvPicPr>
          <p:cNvPr id="60" name="图片 59">
            <a:extLst>
              <a:ext uri="{FF2B5EF4-FFF2-40B4-BE49-F238E27FC236}">
                <a16:creationId xmlns:a16="http://schemas.microsoft.com/office/drawing/2014/main" id="{54F82B1B-1011-4D02-BC5E-4023F8B53999}"/>
              </a:ext>
            </a:extLst>
          </p:cNvPr>
          <p:cNvPicPr>
            <a:picLocks noChangeAspect="1"/>
          </p:cNvPicPr>
          <p:nvPr/>
        </p:nvPicPr>
        <p:blipFill>
          <a:blip r:embed="rId2"/>
          <a:stretch>
            <a:fillRect/>
          </a:stretch>
        </p:blipFill>
        <p:spPr>
          <a:xfrm>
            <a:off x="653702" y="2480012"/>
            <a:ext cx="5294241" cy="2287251"/>
          </a:xfrm>
          <a:prstGeom prst="rect">
            <a:avLst/>
          </a:prstGeom>
        </p:spPr>
      </p:pic>
      <p:pic>
        <p:nvPicPr>
          <p:cNvPr id="61" name="图片 60">
            <a:extLst>
              <a:ext uri="{FF2B5EF4-FFF2-40B4-BE49-F238E27FC236}">
                <a16:creationId xmlns:a16="http://schemas.microsoft.com/office/drawing/2014/main" id="{40B2817F-FBCD-4BC4-BFF8-8F907B866DC8}"/>
              </a:ext>
            </a:extLst>
          </p:cNvPr>
          <p:cNvPicPr>
            <a:picLocks noChangeAspect="1"/>
          </p:cNvPicPr>
          <p:nvPr/>
        </p:nvPicPr>
        <p:blipFill>
          <a:blip r:embed="rId3"/>
          <a:stretch>
            <a:fillRect/>
          </a:stretch>
        </p:blipFill>
        <p:spPr>
          <a:xfrm>
            <a:off x="6613904" y="2458678"/>
            <a:ext cx="1876394" cy="817551"/>
          </a:xfrm>
          <a:prstGeom prst="rect">
            <a:avLst/>
          </a:prstGeom>
        </p:spPr>
      </p:pic>
      <p:cxnSp>
        <p:nvCxnSpPr>
          <p:cNvPr id="63" name="直接连接符 62">
            <a:extLst>
              <a:ext uri="{FF2B5EF4-FFF2-40B4-BE49-F238E27FC236}">
                <a16:creationId xmlns:a16="http://schemas.microsoft.com/office/drawing/2014/main" id="{3146CE8E-434C-4D17-B754-672474956F06}"/>
              </a:ext>
            </a:extLst>
          </p:cNvPr>
          <p:cNvCxnSpPr>
            <a:cxnSpLocks/>
            <a:endCxn id="61" idx="1"/>
          </p:cNvCxnSpPr>
          <p:nvPr/>
        </p:nvCxnSpPr>
        <p:spPr>
          <a:xfrm flipV="1">
            <a:off x="5780076" y="2867454"/>
            <a:ext cx="833828" cy="13672"/>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61181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latin typeface="+mn-lt"/>
              </a:rPr>
              <a:t>1/25/2021</a:t>
            </a:fld>
            <a:endParaRPr lang="en-US" altLang="en-US" dirty="0">
              <a:latin typeface="+mn-lt"/>
            </a:endParaRPr>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latin typeface="+mn-lt"/>
              </a:rPr>
              <a:pPr/>
              <a:t>12</a:t>
            </a:fld>
            <a:endParaRPr lang="en-US" altLang="en-US" dirty="0">
              <a:latin typeface="+mn-lt"/>
            </a:endParaRPr>
          </a:p>
        </p:txBody>
      </p:sp>
      <p:sp>
        <p:nvSpPr>
          <p:cNvPr id="5" name="Text Placeholder 4"/>
          <p:cNvSpPr>
            <a:spLocks noGrp="1"/>
          </p:cNvSpPr>
          <p:nvPr>
            <p:ph type="body" sz="quarter" idx="13"/>
          </p:nvPr>
        </p:nvSpPr>
        <p:spPr/>
        <p:txBody>
          <a:bodyPr/>
          <a:lstStyle/>
          <a:p>
            <a:r>
              <a:rPr lang="en-US" altLang="zh-CN">
                <a:ea typeface="ＭＳ Ｐゴシック" panose="020B0600070205080204" pitchFamily="34" charset="-128"/>
              </a:rPr>
              <a:t>New User Demands in 5G Era</a:t>
            </a:r>
            <a:endParaRPr lang="en-US" dirty="0"/>
          </a:p>
        </p:txBody>
      </p:sp>
      <p:grpSp>
        <p:nvGrpSpPr>
          <p:cNvPr id="26" name="Group 4">
            <a:extLst>
              <a:ext uri="{FF2B5EF4-FFF2-40B4-BE49-F238E27FC236}">
                <a16:creationId xmlns:a16="http://schemas.microsoft.com/office/drawing/2014/main" id="{8A093555-A9FF-4286-8744-CF148B0ACFA2}"/>
              </a:ext>
            </a:extLst>
          </p:cNvPr>
          <p:cNvGrpSpPr>
            <a:grpSpLocks noChangeAspect="1"/>
          </p:cNvGrpSpPr>
          <p:nvPr/>
        </p:nvGrpSpPr>
        <p:grpSpPr bwMode="auto">
          <a:xfrm>
            <a:off x="424027" y="891034"/>
            <a:ext cx="2406650" cy="2095011"/>
            <a:chOff x="7857291" y="-2214234"/>
            <a:chExt cx="3209544" cy="2794301"/>
          </a:xfrm>
        </p:grpSpPr>
        <p:pic>
          <p:nvPicPr>
            <p:cNvPr id="27" name="Picture 5">
              <a:extLst>
                <a:ext uri="{FF2B5EF4-FFF2-40B4-BE49-F238E27FC236}">
                  <a16:creationId xmlns:a16="http://schemas.microsoft.com/office/drawing/2014/main" id="{DFCBB234-CD9A-41D1-BA98-385AF28DC98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857291" y="-2214234"/>
              <a:ext cx="3209544" cy="2407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Rectangle 6">
              <a:extLst>
                <a:ext uri="{FF2B5EF4-FFF2-40B4-BE49-F238E27FC236}">
                  <a16:creationId xmlns:a16="http://schemas.microsoft.com/office/drawing/2014/main" id="{43A5471E-0642-4C23-AA21-C36BC6EB8C7B}"/>
                </a:ext>
              </a:extLst>
            </p:cNvPr>
            <p:cNvSpPr>
              <a:spLocks noChangeArrowheads="1"/>
            </p:cNvSpPr>
            <p:nvPr/>
          </p:nvSpPr>
          <p:spPr bwMode="auto">
            <a:xfrm>
              <a:off x="8144818" y="128508"/>
              <a:ext cx="2372689" cy="45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Internet of Things</a:t>
              </a:r>
            </a:p>
          </p:txBody>
        </p:sp>
      </p:grpSp>
      <p:grpSp>
        <p:nvGrpSpPr>
          <p:cNvPr id="29" name="Group 7">
            <a:extLst>
              <a:ext uri="{FF2B5EF4-FFF2-40B4-BE49-F238E27FC236}">
                <a16:creationId xmlns:a16="http://schemas.microsoft.com/office/drawing/2014/main" id="{EA4608A7-AEC7-4741-80EE-CBB681631706}"/>
              </a:ext>
            </a:extLst>
          </p:cNvPr>
          <p:cNvGrpSpPr>
            <a:grpSpLocks/>
          </p:cNvGrpSpPr>
          <p:nvPr/>
        </p:nvGrpSpPr>
        <p:grpSpPr bwMode="auto">
          <a:xfrm>
            <a:off x="3368839" y="3077021"/>
            <a:ext cx="2408238" cy="1995459"/>
            <a:chOff x="-1461602" y="2462524"/>
            <a:chExt cx="3209544" cy="2661466"/>
          </a:xfrm>
        </p:grpSpPr>
        <p:sp>
          <p:nvSpPr>
            <p:cNvPr id="30" name="Rectangle 8">
              <a:extLst>
                <a:ext uri="{FF2B5EF4-FFF2-40B4-BE49-F238E27FC236}">
                  <a16:creationId xmlns:a16="http://schemas.microsoft.com/office/drawing/2014/main" id="{0D25CD49-3B67-4CA4-B7EA-41A91581A391}"/>
                </a:ext>
              </a:extLst>
            </p:cNvPr>
            <p:cNvSpPr>
              <a:spLocks noChangeArrowheads="1"/>
            </p:cNvSpPr>
            <p:nvPr/>
          </p:nvSpPr>
          <p:spPr bwMode="auto">
            <a:xfrm>
              <a:off x="-1237060" y="4672440"/>
              <a:ext cx="2600400" cy="45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Remote Healthcare</a:t>
              </a:r>
            </a:p>
          </p:txBody>
        </p:sp>
        <p:pic>
          <p:nvPicPr>
            <p:cNvPr id="31" name="Picture 9">
              <a:extLst>
                <a:ext uri="{FF2B5EF4-FFF2-40B4-BE49-F238E27FC236}">
                  <a16:creationId xmlns:a16="http://schemas.microsoft.com/office/drawing/2014/main" id="{D42713E4-A989-4FF3-AE25-9853098C66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61602" y="2462524"/>
              <a:ext cx="3209544" cy="2232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 name="Group 10">
            <a:extLst>
              <a:ext uri="{FF2B5EF4-FFF2-40B4-BE49-F238E27FC236}">
                <a16:creationId xmlns:a16="http://schemas.microsoft.com/office/drawing/2014/main" id="{7F757AF1-4F2B-412B-884E-9222212113F9}"/>
              </a:ext>
            </a:extLst>
          </p:cNvPr>
          <p:cNvGrpSpPr>
            <a:grpSpLocks/>
          </p:cNvGrpSpPr>
          <p:nvPr/>
        </p:nvGrpSpPr>
        <p:grpSpPr bwMode="auto">
          <a:xfrm>
            <a:off x="6273964" y="901780"/>
            <a:ext cx="2406650" cy="2084265"/>
            <a:chOff x="7635640" y="-456750"/>
            <a:chExt cx="3209544" cy="2778438"/>
          </a:xfrm>
        </p:grpSpPr>
        <p:pic>
          <p:nvPicPr>
            <p:cNvPr id="33" name="Picture 11">
              <a:extLst>
                <a:ext uri="{FF2B5EF4-FFF2-40B4-BE49-F238E27FC236}">
                  <a16:creationId xmlns:a16="http://schemas.microsoft.com/office/drawing/2014/main" id="{06EBB3AF-BD10-4293-BCAC-C32CD103438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635640" y="-456750"/>
              <a:ext cx="3209544" cy="2349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Rectangle 12">
              <a:extLst>
                <a:ext uri="{FF2B5EF4-FFF2-40B4-BE49-F238E27FC236}">
                  <a16:creationId xmlns:a16="http://schemas.microsoft.com/office/drawing/2014/main" id="{D618D0DC-F06C-4715-B5AF-11583937B8C7}"/>
                </a:ext>
              </a:extLst>
            </p:cNvPr>
            <p:cNvSpPr>
              <a:spLocks noChangeArrowheads="1"/>
            </p:cNvSpPr>
            <p:nvPr/>
          </p:nvSpPr>
          <p:spPr bwMode="auto">
            <a:xfrm>
              <a:off x="7788091" y="1870377"/>
              <a:ext cx="2706869" cy="451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Autonomous Driving</a:t>
              </a:r>
            </a:p>
          </p:txBody>
        </p:sp>
      </p:grpSp>
      <p:grpSp>
        <p:nvGrpSpPr>
          <p:cNvPr id="35" name="Group 13">
            <a:extLst>
              <a:ext uri="{FF2B5EF4-FFF2-40B4-BE49-F238E27FC236}">
                <a16:creationId xmlns:a16="http://schemas.microsoft.com/office/drawing/2014/main" id="{4D0C67E3-D217-4845-8184-BC1751AA85B3}"/>
              </a:ext>
            </a:extLst>
          </p:cNvPr>
          <p:cNvGrpSpPr>
            <a:grpSpLocks/>
          </p:cNvGrpSpPr>
          <p:nvPr/>
        </p:nvGrpSpPr>
        <p:grpSpPr bwMode="auto">
          <a:xfrm>
            <a:off x="3368839" y="891034"/>
            <a:ext cx="2408238" cy="2095011"/>
            <a:chOff x="6686103" y="-471034"/>
            <a:chExt cx="3209544" cy="2794301"/>
          </a:xfrm>
        </p:grpSpPr>
        <p:pic>
          <p:nvPicPr>
            <p:cNvPr id="36" name="Picture 14">
              <a:extLst>
                <a:ext uri="{FF2B5EF4-FFF2-40B4-BE49-F238E27FC236}">
                  <a16:creationId xmlns:a16="http://schemas.microsoft.com/office/drawing/2014/main" id="{A9C623B5-AEE1-4B5B-BE85-02DECEF728B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86103" y="-471034"/>
              <a:ext cx="3209544" cy="2365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ctangle 15">
              <a:extLst>
                <a:ext uri="{FF2B5EF4-FFF2-40B4-BE49-F238E27FC236}">
                  <a16:creationId xmlns:a16="http://schemas.microsoft.com/office/drawing/2014/main" id="{9A57822B-3907-44CF-94E7-8C50758DE596}"/>
                </a:ext>
              </a:extLst>
            </p:cNvPr>
            <p:cNvSpPr>
              <a:spLocks noChangeArrowheads="1"/>
            </p:cNvSpPr>
            <p:nvPr/>
          </p:nvSpPr>
          <p:spPr bwMode="auto">
            <a:xfrm>
              <a:off x="7225134" y="1871708"/>
              <a:ext cx="2025287" cy="4515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Tactile Internet</a:t>
              </a:r>
            </a:p>
          </p:txBody>
        </p:sp>
      </p:grpSp>
      <p:grpSp>
        <p:nvGrpSpPr>
          <p:cNvPr id="38" name="Group 16">
            <a:extLst>
              <a:ext uri="{FF2B5EF4-FFF2-40B4-BE49-F238E27FC236}">
                <a16:creationId xmlns:a16="http://schemas.microsoft.com/office/drawing/2014/main" id="{BC35E236-3907-4F71-8603-2134C7F5E596}"/>
              </a:ext>
            </a:extLst>
          </p:cNvPr>
          <p:cNvGrpSpPr>
            <a:grpSpLocks/>
          </p:cNvGrpSpPr>
          <p:nvPr/>
        </p:nvGrpSpPr>
        <p:grpSpPr bwMode="auto">
          <a:xfrm>
            <a:off x="424027" y="3077021"/>
            <a:ext cx="2406650" cy="2014139"/>
            <a:chOff x="8121413" y="1170486"/>
            <a:chExt cx="3209544" cy="2687099"/>
          </a:xfrm>
        </p:grpSpPr>
        <p:sp>
          <p:nvSpPr>
            <p:cNvPr id="39" name="Rectangle 17">
              <a:extLst>
                <a:ext uri="{FF2B5EF4-FFF2-40B4-BE49-F238E27FC236}">
                  <a16:creationId xmlns:a16="http://schemas.microsoft.com/office/drawing/2014/main" id="{3A3DC179-8F44-44D5-A5F7-87D03EFFAA4F}"/>
                </a:ext>
              </a:extLst>
            </p:cNvPr>
            <p:cNvSpPr>
              <a:spLocks noChangeArrowheads="1"/>
            </p:cNvSpPr>
            <p:nvPr/>
          </p:nvSpPr>
          <p:spPr bwMode="auto">
            <a:xfrm>
              <a:off x="9231498" y="3405914"/>
              <a:ext cx="1080011" cy="45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AR/VR</a:t>
              </a:r>
            </a:p>
          </p:txBody>
        </p:sp>
        <p:pic>
          <p:nvPicPr>
            <p:cNvPr id="40" name="Picture 18">
              <a:extLst>
                <a:ext uri="{FF2B5EF4-FFF2-40B4-BE49-F238E27FC236}">
                  <a16:creationId xmlns:a16="http://schemas.microsoft.com/office/drawing/2014/main" id="{4EF2F878-7ED5-4F11-BEF2-2DC3752C96B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121413" y="1170486"/>
              <a:ext cx="3209544" cy="2232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 name="Rectangle 19">
            <a:extLst>
              <a:ext uri="{FF2B5EF4-FFF2-40B4-BE49-F238E27FC236}">
                <a16:creationId xmlns:a16="http://schemas.microsoft.com/office/drawing/2014/main" id="{5E94E717-2906-45F5-811B-499A2B34BCC7}"/>
              </a:ext>
            </a:extLst>
          </p:cNvPr>
          <p:cNvSpPr>
            <a:spLocks noChangeArrowheads="1"/>
          </p:cNvSpPr>
          <p:nvPr/>
        </p:nvSpPr>
        <p:spPr bwMode="auto">
          <a:xfrm>
            <a:off x="5977102" y="4753421"/>
            <a:ext cx="308451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a:ln>
                  <a:noFill/>
                </a:ln>
                <a:solidFill>
                  <a:prstClr val="black"/>
                </a:solidFill>
                <a:effectLst/>
                <a:uLnTx/>
                <a:uFillTx/>
                <a:latin typeface="+mn-lt"/>
                <a:ea typeface="ＭＳ Ｐゴシック" panose="020B0600070205080204" pitchFamily="34" charset="-128"/>
                <a:cs typeface="Calibri" panose="020F0502020204030204" pitchFamily="34" charset="0"/>
              </a:rPr>
              <a:t>Drone-based Delivery</a:t>
            </a:r>
          </a:p>
        </p:txBody>
      </p:sp>
      <p:pic>
        <p:nvPicPr>
          <p:cNvPr id="42" name="Picture 20">
            <a:extLst>
              <a:ext uri="{FF2B5EF4-FFF2-40B4-BE49-F238E27FC236}">
                <a16:creationId xmlns:a16="http://schemas.microsoft.com/office/drawing/2014/main" id="{AC0E6AC6-DCB0-4A7A-A3E8-E4E77204CB75}"/>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273964" y="3077022"/>
            <a:ext cx="2406650" cy="167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9560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13</a:t>
            </a:fld>
            <a:endParaRPr lang="en-US" altLang="en-US" dirty="0"/>
          </a:p>
        </p:txBody>
      </p:sp>
      <p:sp>
        <p:nvSpPr>
          <p:cNvPr id="5" name="Text Placeholder 4"/>
          <p:cNvSpPr>
            <a:spLocks noGrp="1"/>
          </p:cNvSpPr>
          <p:nvPr>
            <p:ph type="body" sz="quarter" idx="13"/>
          </p:nvPr>
        </p:nvSpPr>
        <p:spPr/>
        <p:txBody>
          <a:bodyPr/>
          <a:lstStyle/>
          <a:p>
            <a:r>
              <a:rPr lang="en-US" altLang="en-US">
                <a:ea typeface="ＭＳ Ｐゴシック" panose="020B0600070205080204" pitchFamily="34" charset="-128"/>
              </a:rPr>
              <a:t>Mobile Network Evolution</a:t>
            </a:r>
            <a:endParaRPr lang="en-US" dirty="0"/>
          </a:p>
        </p:txBody>
      </p:sp>
      <p:sp>
        <p:nvSpPr>
          <p:cNvPr id="9" name="Notched Right Arrow 5">
            <a:extLst>
              <a:ext uri="{FF2B5EF4-FFF2-40B4-BE49-F238E27FC236}">
                <a16:creationId xmlns:a16="http://schemas.microsoft.com/office/drawing/2014/main" id="{D0396CA1-0F59-4462-AD7A-77B378011920}"/>
              </a:ext>
            </a:extLst>
          </p:cNvPr>
          <p:cNvSpPr>
            <a:spLocks noChangeArrowheads="1"/>
          </p:cNvSpPr>
          <p:nvPr/>
        </p:nvSpPr>
        <p:spPr bwMode="auto">
          <a:xfrm>
            <a:off x="152400" y="1554806"/>
            <a:ext cx="8839200" cy="1447800"/>
          </a:xfrm>
          <a:prstGeom prst="notchedRightArrow">
            <a:avLst>
              <a:gd name="adj1" fmla="val 50000"/>
              <a:gd name="adj2" fmla="val 50001"/>
            </a:avLst>
          </a:prstGeom>
          <a:solidFill>
            <a:srgbClr val="BB0000"/>
          </a:solidFill>
          <a:ln>
            <a:noFill/>
          </a:ln>
          <a:effectLst>
            <a:outerShdw blurRad="40000" dist="23000" dir="5400000" rotWithShape="0">
              <a:srgbClr val="80808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rPr>
              <a:t>    1G                    2G                       3G                          4G                       5G</a:t>
            </a:r>
          </a:p>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rPr>
              <a:t>Mid 1980s            1990s                   2000s                    2010s                 2020s</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Calibri" panose="020F0502020204030204" pitchFamily="34" charset="0"/>
            </a:endParaRPr>
          </a:p>
        </p:txBody>
      </p:sp>
      <p:grpSp>
        <p:nvGrpSpPr>
          <p:cNvPr id="10" name="Group 6">
            <a:extLst>
              <a:ext uri="{FF2B5EF4-FFF2-40B4-BE49-F238E27FC236}">
                <a16:creationId xmlns:a16="http://schemas.microsoft.com/office/drawing/2014/main" id="{0FB50206-FE78-4E1A-AC25-59FE86C9E38A}"/>
              </a:ext>
            </a:extLst>
          </p:cNvPr>
          <p:cNvGrpSpPr>
            <a:grpSpLocks/>
          </p:cNvGrpSpPr>
          <p:nvPr/>
        </p:nvGrpSpPr>
        <p:grpSpPr bwMode="auto">
          <a:xfrm>
            <a:off x="1290558" y="2596218"/>
            <a:ext cx="5838443" cy="2041828"/>
            <a:chOff x="638370" y="3165945"/>
            <a:chExt cx="7108760" cy="2434633"/>
          </a:xfrm>
        </p:grpSpPr>
        <p:grpSp>
          <p:nvGrpSpPr>
            <p:cNvPr id="11" name="Group 69">
              <a:extLst>
                <a:ext uri="{FF2B5EF4-FFF2-40B4-BE49-F238E27FC236}">
                  <a16:creationId xmlns:a16="http://schemas.microsoft.com/office/drawing/2014/main" id="{06FC275E-210F-40D4-AB02-C418A28A5333}"/>
                </a:ext>
              </a:extLst>
            </p:cNvPr>
            <p:cNvGrpSpPr>
              <a:grpSpLocks/>
            </p:cNvGrpSpPr>
            <p:nvPr/>
          </p:nvGrpSpPr>
          <p:grpSpPr bwMode="auto">
            <a:xfrm>
              <a:off x="638370" y="3165945"/>
              <a:ext cx="5032193" cy="2434633"/>
              <a:chOff x="731957" y="3664420"/>
              <a:chExt cx="5032193" cy="2434633"/>
            </a:xfrm>
          </p:grpSpPr>
          <p:pic>
            <p:nvPicPr>
              <p:cNvPr id="17" name="Picture 75">
                <a:extLst>
                  <a:ext uri="{FF2B5EF4-FFF2-40B4-BE49-F238E27FC236}">
                    <a16:creationId xmlns:a16="http://schemas.microsoft.com/office/drawing/2014/main" id="{58E33146-FEE6-4518-9BAE-88B1E1EADEF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27421" y="4507651"/>
                <a:ext cx="505094" cy="505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14">
                <a:extLst>
                  <a:ext uri="{FF2B5EF4-FFF2-40B4-BE49-F238E27FC236}">
                    <a16:creationId xmlns:a16="http://schemas.microsoft.com/office/drawing/2014/main" id="{8650E561-ACFC-4B35-9ABC-9FD1315C829C}"/>
                  </a:ext>
                </a:extLst>
              </p:cNvPr>
              <p:cNvSpPr/>
              <p:nvPr/>
            </p:nvSpPr>
            <p:spPr>
              <a:xfrm>
                <a:off x="2073494" y="3712561"/>
                <a:ext cx="76205"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9" name="Rectangle 77">
                <a:extLst>
                  <a:ext uri="{FF2B5EF4-FFF2-40B4-BE49-F238E27FC236}">
                    <a16:creationId xmlns:a16="http://schemas.microsoft.com/office/drawing/2014/main" id="{3A81A748-2CF2-40EF-957D-956956E8A242}"/>
                  </a:ext>
                </a:extLst>
              </p:cNvPr>
              <p:cNvSpPr>
                <a:spLocks noChangeArrowheads="1"/>
              </p:cNvSpPr>
              <p:nvPr/>
            </p:nvSpPr>
            <p:spPr bwMode="auto">
              <a:xfrm>
                <a:off x="731957" y="3703524"/>
                <a:ext cx="1052400" cy="7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analog </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voice</a:t>
                </a:r>
              </a:p>
            </p:txBody>
          </p:sp>
          <p:pic>
            <p:nvPicPr>
              <p:cNvPr id="20" name="Picture 78">
                <a:extLst>
                  <a:ext uri="{FF2B5EF4-FFF2-40B4-BE49-F238E27FC236}">
                    <a16:creationId xmlns:a16="http://schemas.microsoft.com/office/drawing/2014/main" id="{287A2E99-A16C-4DB2-AC26-173C0191B3E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61880" y="4511240"/>
                <a:ext cx="435783" cy="43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79">
                <a:extLst>
                  <a:ext uri="{FF2B5EF4-FFF2-40B4-BE49-F238E27FC236}">
                    <a16:creationId xmlns:a16="http://schemas.microsoft.com/office/drawing/2014/main" id="{0C1B2DC2-6C52-49CD-B6FA-2CB8D84F378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19308" y="4507651"/>
                <a:ext cx="452840" cy="4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80">
                <a:extLst>
                  <a:ext uri="{FF2B5EF4-FFF2-40B4-BE49-F238E27FC236}">
                    <a16:creationId xmlns:a16="http://schemas.microsoft.com/office/drawing/2014/main" id="{97753887-8885-41CC-91AE-566BAEBDF5F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347540" y="4429714"/>
                <a:ext cx="598838" cy="59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1">
                <a:extLst>
                  <a:ext uri="{FF2B5EF4-FFF2-40B4-BE49-F238E27FC236}">
                    <a16:creationId xmlns:a16="http://schemas.microsoft.com/office/drawing/2014/main" id="{55152012-25DB-4CF2-948F-FBB9977C779A}"/>
                  </a:ext>
                </a:extLst>
              </p:cNvPr>
              <p:cNvSpPr>
                <a:spLocks noChangeArrowheads="1"/>
              </p:cNvSpPr>
              <p:nvPr/>
            </p:nvSpPr>
            <p:spPr bwMode="auto">
              <a:xfrm>
                <a:off x="2139233" y="3677959"/>
                <a:ext cx="1770500" cy="7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Digital voice</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 Simple data</a:t>
                </a:r>
              </a:p>
            </p:txBody>
          </p:sp>
          <p:sp>
            <p:nvSpPr>
              <p:cNvPr id="24" name="Rectangle 20">
                <a:extLst>
                  <a:ext uri="{FF2B5EF4-FFF2-40B4-BE49-F238E27FC236}">
                    <a16:creationId xmlns:a16="http://schemas.microsoft.com/office/drawing/2014/main" id="{8B64CD53-E8E0-4B0A-8F79-CDC830127463}"/>
                  </a:ext>
                </a:extLst>
              </p:cNvPr>
              <p:cNvSpPr/>
              <p:nvPr/>
            </p:nvSpPr>
            <p:spPr>
              <a:xfrm>
                <a:off x="3952467" y="3686997"/>
                <a:ext cx="76205"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pic>
            <p:nvPicPr>
              <p:cNvPr id="25" name="Picture 83">
                <a:extLst>
                  <a:ext uri="{FF2B5EF4-FFF2-40B4-BE49-F238E27FC236}">
                    <a16:creationId xmlns:a16="http://schemas.microsoft.com/office/drawing/2014/main" id="{66DC7D32-D1E7-4677-82B1-107FAB70CC5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2243" y="4924786"/>
                <a:ext cx="621610" cy="62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Rectangle 84">
                <a:extLst>
                  <a:ext uri="{FF2B5EF4-FFF2-40B4-BE49-F238E27FC236}">
                    <a16:creationId xmlns:a16="http://schemas.microsoft.com/office/drawing/2014/main" id="{11C05941-7D50-4C1C-B783-00ABB95A50B4}"/>
                  </a:ext>
                </a:extLst>
              </p:cNvPr>
              <p:cNvSpPr>
                <a:spLocks noChangeArrowheads="1"/>
              </p:cNvSpPr>
              <p:nvPr/>
            </p:nvSpPr>
            <p:spPr bwMode="auto">
              <a:xfrm>
                <a:off x="4117861" y="3696154"/>
                <a:ext cx="1477264" cy="7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Mobile </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broadband</a:t>
                </a:r>
              </a:p>
            </p:txBody>
          </p:sp>
          <p:sp>
            <p:nvSpPr>
              <p:cNvPr id="27" name="Rectangle 23">
                <a:extLst>
                  <a:ext uri="{FF2B5EF4-FFF2-40B4-BE49-F238E27FC236}">
                    <a16:creationId xmlns:a16="http://schemas.microsoft.com/office/drawing/2014/main" id="{B23D61FA-10C0-4434-A958-6B5A1821C9E0}"/>
                  </a:ext>
                </a:extLst>
              </p:cNvPr>
              <p:cNvSpPr/>
              <p:nvPr/>
            </p:nvSpPr>
            <p:spPr>
              <a:xfrm>
                <a:off x="5687946" y="3664420"/>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pic>
            <p:nvPicPr>
              <p:cNvPr id="28" name="Picture 86">
                <a:extLst>
                  <a:ext uri="{FF2B5EF4-FFF2-40B4-BE49-F238E27FC236}">
                    <a16:creationId xmlns:a16="http://schemas.microsoft.com/office/drawing/2014/main" id="{5A9ACCB3-37C3-42E8-9485-6C462AE972E4}"/>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546012" y="5486189"/>
                <a:ext cx="612864" cy="61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87">
                <a:extLst>
                  <a:ext uri="{FF2B5EF4-FFF2-40B4-BE49-F238E27FC236}">
                    <a16:creationId xmlns:a16="http://schemas.microsoft.com/office/drawing/2014/main" id="{1D68440C-B351-4846-92FA-F3D29660BE1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08727" y="4924786"/>
                <a:ext cx="595622" cy="595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2" name="Picture 70">
              <a:extLst>
                <a:ext uri="{FF2B5EF4-FFF2-40B4-BE49-F238E27FC236}">
                  <a16:creationId xmlns:a16="http://schemas.microsoft.com/office/drawing/2014/main" id="{FB3AF874-326D-4B13-9C67-865D096A2E5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71046" y="3955760"/>
              <a:ext cx="435783" cy="43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a:extLst>
                <a:ext uri="{FF2B5EF4-FFF2-40B4-BE49-F238E27FC236}">
                  <a16:creationId xmlns:a16="http://schemas.microsoft.com/office/drawing/2014/main" id="{FD73DFC1-E885-492B-AD7C-443DD19870E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02969" y="3931239"/>
              <a:ext cx="452840" cy="452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2">
              <a:extLst>
                <a:ext uri="{FF2B5EF4-FFF2-40B4-BE49-F238E27FC236}">
                  <a16:creationId xmlns:a16="http://schemas.microsoft.com/office/drawing/2014/main" id="{99261CBD-27BA-4A27-802A-6A521EA055D3}"/>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720312" y="4017721"/>
              <a:ext cx="1814451" cy="1530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1">
              <a:extLst>
                <a:ext uri="{FF2B5EF4-FFF2-40B4-BE49-F238E27FC236}">
                  <a16:creationId xmlns:a16="http://schemas.microsoft.com/office/drawing/2014/main" id="{DC18FADE-7AA1-4DCF-8FC0-BF73201B7262}"/>
                </a:ext>
              </a:extLst>
            </p:cNvPr>
            <p:cNvSpPr/>
            <p:nvPr/>
          </p:nvSpPr>
          <p:spPr>
            <a:xfrm>
              <a:off x="7670926" y="3200853"/>
              <a:ext cx="76204" cy="1523269"/>
            </a:xfrm>
            <a:prstGeom prst="rect">
              <a:avLst/>
            </a:prstGeom>
            <a:gradFill flip="none" rotWithShape="1">
              <a:gsLst>
                <a:gs pos="0">
                  <a:srgbClr val="B60000"/>
                </a:gs>
                <a:gs pos="100000">
                  <a:srgbClr val="FFFFFF"/>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pitchFamily="34" charset="0"/>
                <a:cs typeface="Calibri" panose="020F0502020204030204" pitchFamily="34" charset="0"/>
              </a:endParaRPr>
            </a:p>
          </p:txBody>
        </p:sp>
        <p:sp>
          <p:nvSpPr>
            <p:cNvPr id="16" name="Rectangle 74">
              <a:extLst>
                <a:ext uri="{FF2B5EF4-FFF2-40B4-BE49-F238E27FC236}">
                  <a16:creationId xmlns:a16="http://schemas.microsoft.com/office/drawing/2014/main" id="{8068B9F9-DEF0-46D1-AEB9-5B278D2F69CA}"/>
                </a:ext>
              </a:extLst>
            </p:cNvPr>
            <p:cNvSpPr>
              <a:spLocks noChangeArrowheads="1"/>
            </p:cNvSpPr>
            <p:nvPr/>
          </p:nvSpPr>
          <p:spPr bwMode="auto">
            <a:xfrm>
              <a:off x="5629791" y="3200853"/>
              <a:ext cx="2082943" cy="770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Mobile Internet</a:t>
              </a:r>
            </a:p>
            <a:p>
              <a:pPr marL="0" marR="0" lvl="0" indent="0" algn="ctr" defTabSz="914400" rtl="0" eaLnBrk="0" fontAlgn="base" latinLnBrk="0" hangingPunct="0">
                <a:lnSpc>
                  <a:spcPct val="100000"/>
                </a:lnSpc>
                <a:spcBef>
                  <a:spcPct val="0"/>
                </a:spcBef>
                <a:spcAft>
                  <a:spcPct val="0"/>
                </a:spcAft>
                <a:buClrTx/>
                <a:buSzTx/>
                <a:buFont typeface="Arial" panose="020B0604020202020204" pitchFamily="34" charset="0"/>
                <a:buNone/>
                <a:tabLst/>
                <a:defRPr/>
              </a:pPr>
              <a:r>
                <a:rPr kumimoji="0" lang="en-US" altLang="zh-TW" sz="1800" b="0" i="0" u="none" strike="noStrike" kern="1200" cap="none" spc="0" normalizeH="0" baseline="0" noProof="0">
                  <a:ln>
                    <a:noFill/>
                  </a:ln>
                  <a:solidFill>
                    <a:srgbClr val="000000"/>
                  </a:solidFill>
                  <a:effectLst/>
                  <a:uLnTx/>
                  <a:uFillTx/>
                  <a:cs typeface="Calibri" panose="020F0502020204030204" pitchFamily="34" charset="0"/>
                </a:rPr>
                <a:t>More &amp; faster</a:t>
              </a:r>
            </a:p>
          </p:txBody>
        </p:sp>
      </p:grpSp>
      <p:sp>
        <p:nvSpPr>
          <p:cNvPr id="35" name="Rectangle 74">
            <a:extLst>
              <a:ext uri="{FF2B5EF4-FFF2-40B4-BE49-F238E27FC236}">
                <a16:creationId xmlns:a16="http://schemas.microsoft.com/office/drawing/2014/main" id="{8B6897BE-0695-407B-8A39-E790DB888242}"/>
              </a:ext>
            </a:extLst>
          </p:cNvPr>
          <p:cNvSpPr>
            <a:spLocks noChangeArrowheads="1"/>
          </p:cNvSpPr>
          <p:nvPr/>
        </p:nvSpPr>
        <p:spPr bwMode="auto">
          <a:xfrm>
            <a:off x="7032709" y="2629013"/>
            <a:ext cx="149021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lvl="0" algn="ctr" defTabSz="914400" eaLnBrk="0" hangingPunct="0">
              <a:spcBef>
                <a:spcPct val="0"/>
              </a:spcBef>
              <a:buNone/>
              <a:defRPr/>
            </a:pPr>
            <a:r>
              <a:rPr lang="en-US" altLang="zh-TW" sz="1800">
                <a:solidFill>
                  <a:srgbClr val="000000"/>
                </a:solidFill>
                <a:cs typeface="Calibri" panose="020F0502020204030204" pitchFamily="34" charset="0"/>
              </a:rPr>
              <a:t>Scalable service</a:t>
            </a:r>
          </a:p>
          <a:p>
            <a:pPr lvl="0" algn="ctr" defTabSz="914400" eaLnBrk="0" hangingPunct="0">
              <a:spcBef>
                <a:spcPct val="0"/>
              </a:spcBef>
              <a:buNone/>
              <a:defRPr/>
            </a:pPr>
            <a:r>
              <a:rPr lang="en-US" altLang="zh-TW" sz="1800">
                <a:solidFill>
                  <a:srgbClr val="000000"/>
                </a:solidFill>
                <a:cs typeface="Calibri" panose="020F0502020204030204" pitchFamily="34" charset="0"/>
              </a:rPr>
              <a:t>anytime and everywhere</a:t>
            </a:r>
            <a:endParaRPr kumimoji="0" lang="en-US" altLang="zh-TW" sz="1800" b="0" i="0" u="none" strike="noStrike" kern="1200" cap="none" spc="0" normalizeH="0" baseline="0" noProof="0">
              <a:ln>
                <a:noFill/>
              </a:ln>
              <a:solidFill>
                <a:srgbClr val="000000"/>
              </a:solidFill>
              <a:effectLst/>
              <a:uLnTx/>
              <a:uFillTx/>
              <a:cs typeface="Calibri" panose="020F0502020204030204" pitchFamily="34" charset="0"/>
            </a:endParaRPr>
          </a:p>
        </p:txBody>
      </p:sp>
      <p:sp>
        <p:nvSpPr>
          <p:cNvPr id="36" name="文本占位符 9">
            <a:extLst>
              <a:ext uri="{FF2B5EF4-FFF2-40B4-BE49-F238E27FC236}">
                <a16:creationId xmlns:a16="http://schemas.microsoft.com/office/drawing/2014/main" id="{4FB3230F-F9B2-40AC-BF0B-05760306B9CE}"/>
              </a:ext>
            </a:extLst>
          </p:cNvPr>
          <p:cNvSpPr>
            <a:spLocks noGrp="1"/>
          </p:cNvSpPr>
          <p:nvPr>
            <p:ph type="body" sz="quarter" idx="12"/>
          </p:nvPr>
        </p:nvSpPr>
        <p:spPr>
          <a:xfrm>
            <a:off x="368136" y="1045029"/>
            <a:ext cx="8055023" cy="682932"/>
          </a:xfrm>
        </p:spPr>
        <p:txBody>
          <a:bodyPr/>
          <a:lstStyle/>
          <a:p>
            <a:r>
              <a:rPr lang="en-US" sz="1600"/>
              <a:t>The upcoming 5G is going to offer larger capacity, high speed, low latency, hyper-connectivity and high reliability, and so on</a:t>
            </a:r>
          </a:p>
        </p:txBody>
      </p:sp>
    </p:spTree>
    <p:extLst>
      <p:ext uri="{BB962C8B-B14F-4D97-AF65-F5344CB8AC3E}">
        <p14:creationId xmlns:p14="http://schemas.microsoft.com/office/powerpoint/2010/main" val="15535587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14</a:t>
            </a:fld>
            <a:endParaRPr lang="en-US" altLang="en-US" dirty="0"/>
          </a:p>
        </p:txBody>
      </p:sp>
      <p:sp>
        <p:nvSpPr>
          <p:cNvPr id="5" name="Text Placeholder 4"/>
          <p:cNvSpPr>
            <a:spLocks noGrp="1"/>
          </p:cNvSpPr>
          <p:nvPr>
            <p:ph type="body" sz="quarter" idx="13"/>
          </p:nvPr>
        </p:nvSpPr>
        <p:spPr/>
        <p:txBody>
          <a:bodyPr/>
          <a:lstStyle/>
          <a:p>
            <a:r>
              <a:rPr lang="en-US" altLang="zh-CN"/>
              <a:t>5G Specifications</a:t>
            </a:r>
            <a:endParaRPr lang="en-US" dirty="0"/>
          </a:p>
        </p:txBody>
      </p:sp>
      <p:pic>
        <p:nvPicPr>
          <p:cNvPr id="9" name="图片 8">
            <a:extLst>
              <a:ext uri="{FF2B5EF4-FFF2-40B4-BE49-F238E27FC236}">
                <a16:creationId xmlns:a16="http://schemas.microsoft.com/office/drawing/2014/main" id="{38F2E673-4ACB-464C-A1CF-A9A264F887D1}"/>
              </a:ext>
            </a:extLst>
          </p:cNvPr>
          <p:cNvPicPr>
            <a:picLocks noChangeAspect="1"/>
          </p:cNvPicPr>
          <p:nvPr/>
        </p:nvPicPr>
        <p:blipFill>
          <a:blip r:embed="rId3"/>
          <a:stretch>
            <a:fillRect/>
          </a:stretch>
        </p:blipFill>
        <p:spPr>
          <a:xfrm>
            <a:off x="1590046" y="889598"/>
            <a:ext cx="5839004" cy="3781323"/>
          </a:xfrm>
          <a:prstGeom prst="rect">
            <a:avLst/>
          </a:prstGeom>
        </p:spPr>
      </p:pic>
      <p:sp>
        <p:nvSpPr>
          <p:cNvPr id="6" name="Rectangle 1">
            <a:extLst>
              <a:ext uri="{FF2B5EF4-FFF2-40B4-BE49-F238E27FC236}">
                <a16:creationId xmlns:a16="http://schemas.microsoft.com/office/drawing/2014/main" id="{93BF57B6-7047-4EAD-AFE5-D8110F0A1903}"/>
              </a:ext>
            </a:extLst>
          </p:cNvPr>
          <p:cNvSpPr/>
          <p:nvPr/>
        </p:nvSpPr>
        <p:spPr>
          <a:xfrm>
            <a:off x="1434936" y="4796859"/>
            <a:ext cx="7125424" cy="215444"/>
          </a:xfrm>
          <a:prstGeom prst="rect">
            <a:avLst/>
          </a:prstGeom>
        </p:spPr>
        <p:txBody>
          <a:bodyPr wrap="square">
            <a:spAutoFit/>
          </a:bodyPr>
          <a:lstStyle/>
          <a:p>
            <a:pPr marL="288925" indent="-277813"/>
            <a:r>
              <a:rPr lang="en-US" sz="800"/>
              <a:t>Source: Nokia, “Looking ahead to 5G: A symbiotic convergence of new and existing technologies” </a:t>
            </a:r>
          </a:p>
        </p:txBody>
      </p:sp>
      <p:sp>
        <p:nvSpPr>
          <p:cNvPr id="8" name="文本框 7">
            <a:extLst>
              <a:ext uri="{FF2B5EF4-FFF2-40B4-BE49-F238E27FC236}">
                <a16:creationId xmlns:a16="http://schemas.microsoft.com/office/drawing/2014/main" id="{608D5FD8-AB58-408E-B6E2-CA3C09666159}"/>
              </a:ext>
            </a:extLst>
          </p:cNvPr>
          <p:cNvSpPr txBox="1"/>
          <p:nvPr/>
        </p:nvSpPr>
        <p:spPr>
          <a:xfrm>
            <a:off x="6420891" y="4796859"/>
            <a:ext cx="2576346" cy="215444"/>
          </a:xfrm>
          <a:prstGeom prst="rect">
            <a:avLst/>
          </a:prstGeom>
          <a:noFill/>
        </p:spPr>
        <p:txBody>
          <a:bodyPr wrap="square" rtlCol="0">
            <a:spAutoFit/>
          </a:bodyPr>
          <a:lstStyle/>
          <a:p>
            <a:r>
              <a:rPr lang="en-US" sz="800"/>
              <a:t>M2M: Machine to Machine communication</a:t>
            </a:r>
          </a:p>
        </p:txBody>
      </p:sp>
    </p:spTree>
    <p:extLst>
      <p:ext uri="{BB962C8B-B14F-4D97-AF65-F5344CB8AC3E}">
        <p14:creationId xmlns:p14="http://schemas.microsoft.com/office/powerpoint/2010/main" val="3810728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latin typeface="+mn-lt"/>
              </a:rPr>
              <a:pPr/>
              <a:t>15</a:t>
            </a:fld>
            <a:endParaRPr lang="en-US" altLang="en-US" dirty="0">
              <a:latin typeface="+mn-lt"/>
            </a:endParaRPr>
          </a:p>
        </p:txBody>
      </p:sp>
      <p:sp>
        <p:nvSpPr>
          <p:cNvPr id="5" name="Text Placeholder 4"/>
          <p:cNvSpPr>
            <a:spLocks noGrp="1"/>
          </p:cNvSpPr>
          <p:nvPr>
            <p:ph type="body" sz="quarter" idx="13"/>
          </p:nvPr>
        </p:nvSpPr>
        <p:spPr/>
        <p:txBody>
          <a:bodyPr/>
          <a:lstStyle/>
          <a:p>
            <a:r>
              <a:rPr lang="en-GB"/>
              <a:t>Future Mobile Network Service Dimensions</a:t>
            </a:r>
            <a:endParaRPr lang="en-US" dirty="0"/>
          </a:p>
        </p:txBody>
      </p:sp>
      <p:grpSp>
        <p:nvGrpSpPr>
          <p:cNvPr id="107" name="Group 2">
            <a:extLst>
              <a:ext uri="{FF2B5EF4-FFF2-40B4-BE49-F238E27FC236}">
                <a16:creationId xmlns:a16="http://schemas.microsoft.com/office/drawing/2014/main" id="{4A75D6EA-9D11-4816-9081-B86433338883}"/>
              </a:ext>
            </a:extLst>
          </p:cNvPr>
          <p:cNvGrpSpPr/>
          <p:nvPr/>
        </p:nvGrpSpPr>
        <p:grpSpPr>
          <a:xfrm>
            <a:off x="368136" y="878407"/>
            <a:ext cx="8837828" cy="3994763"/>
            <a:chOff x="2455940" y="1468491"/>
            <a:chExt cx="7667210" cy="4609783"/>
          </a:xfrm>
        </p:grpSpPr>
        <p:grpSp>
          <p:nvGrpSpPr>
            <p:cNvPr id="108" name="Group 3">
              <a:extLst>
                <a:ext uri="{FF2B5EF4-FFF2-40B4-BE49-F238E27FC236}">
                  <a16:creationId xmlns:a16="http://schemas.microsoft.com/office/drawing/2014/main" id="{9A4E91C9-2FB9-4159-9AEA-B23E1834659F}"/>
                </a:ext>
              </a:extLst>
            </p:cNvPr>
            <p:cNvGrpSpPr/>
            <p:nvPr/>
          </p:nvGrpSpPr>
          <p:grpSpPr>
            <a:xfrm>
              <a:off x="2455940" y="1594517"/>
              <a:ext cx="6922260" cy="4479961"/>
              <a:chOff x="2222994" y="1829631"/>
              <a:chExt cx="4951529" cy="3436961"/>
            </a:xfrm>
          </p:grpSpPr>
          <p:cxnSp>
            <p:nvCxnSpPr>
              <p:cNvPr id="132" name="Straight Arrow Connector 27">
                <a:extLst>
                  <a:ext uri="{FF2B5EF4-FFF2-40B4-BE49-F238E27FC236}">
                    <a16:creationId xmlns:a16="http://schemas.microsoft.com/office/drawing/2014/main" id="{A8E696B0-2265-4D5C-A8BD-44B0D244E088}"/>
                  </a:ext>
                </a:extLst>
              </p:cNvPr>
              <p:cNvCxnSpPr/>
              <p:nvPr/>
            </p:nvCxnSpPr>
            <p:spPr>
              <a:xfrm flipH="1" flipV="1">
                <a:off x="2222994" y="3851031"/>
                <a:ext cx="2463306" cy="879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28">
                <a:extLst>
                  <a:ext uri="{FF2B5EF4-FFF2-40B4-BE49-F238E27FC236}">
                    <a16:creationId xmlns:a16="http://schemas.microsoft.com/office/drawing/2014/main" id="{1B3E92B3-C6F4-4DEE-8147-BD1DD5B4FB73}"/>
                  </a:ext>
                </a:extLst>
              </p:cNvPr>
              <p:cNvCxnSpPr>
                <a:cxnSpLocks/>
              </p:cNvCxnSpPr>
              <p:nvPr/>
            </p:nvCxnSpPr>
            <p:spPr>
              <a:xfrm flipV="1">
                <a:off x="4664319" y="2381252"/>
                <a:ext cx="1828320" cy="146977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29">
                <a:extLst>
                  <a:ext uri="{FF2B5EF4-FFF2-40B4-BE49-F238E27FC236}">
                    <a16:creationId xmlns:a16="http://schemas.microsoft.com/office/drawing/2014/main" id="{B4F25D77-96DB-435E-BDFE-6F6927FABC1A}"/>
                  </a:ext>
                </a:extLst>
              </p:cNvPr>
              <p:cNvCxnSpPr/>
              <p:nvPr/>
            </p:nvCxnSpPr>
            <p:spPr>
              <a:xfrm>
                <a:off x="4664319" y="3859823"/>
                <a:ext cx="2510204" cy="0"/>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30">
                <a:extLst>
                  <a:ext uri="{FF2B5EF4-FFF2-40B4-BE49-F238E27FC236}">
                    <a16:creationId xmlns:a16="http://schemas.microsoft.com/office/drawing/2014/main" id="{7C4233FF-3F0A-4AF7-A974-DFBEBCE23C8A}"/>
                  </a:ext>
                </a:extLst>
              </p:cNvPr>
              <p:cNvCxnSpPr/>
              <p:nvPr/>
            </p:nvCxnSpPr>
            <p:spPr>
              <a:xfrm flipH="1">
                <a:off x="4176346" y="3859823"/>
                <a:ext cx="487973" cy="1406769"/>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31">
                <a:extLst>
                  <a:ext uri="{FF2B5EF4-FFF2-40B4-BE49-F238E27FC236}">
                    <a16:creationId xmlns:a16="http://schemas.microsoft.com/office/drawing/2014/main" id="{BE1ECD7B-8780-48DD-80BD-C4295119CA40}"/>
                  </a:ext>
                </a:extLst>
              </p:cNvPr>
              <p:cNvCxnSpPr>
                <a:cxnSpLocks/>
              </p:cNvCxnSpPr>
              <p:nvPr/>
            </p:nvCxnSpPr>
            <p:spPr>
              <a:xfrm flipV="1">
                <a:off x="4686300" y="1829631"/>
                <a:ext cx="9156" cy="2021400"/>
              </a:xfrm>
              <a:prstGeom prst="straightConnector1">
                <a:avLst/>
              </a:prstGeom>
              <a:ln w="76200">
                <a:solidFill>
                  <a:srgbClr val="C0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137" name="Oval 32">
                <a:extLst>
                  <a:ext uri="{FF2B5EF4-FFF2-40B4-BE49-F238E27FC236}">
                    <a16:creationId xmlns:a16="http://schemas.microsoft.com/office/drawing/2014/main" id="{DC67B975-6357-4807-8BB3-63A6822E9EF6}"/>
                  </a:ext>
                </a:extLst>
              </p:cNvPr>
              <p:cNvSpPr/>
              <p:nvPr/>
            </p:nvSpPr>
            <p:spPr>
              <a:xfrm>
                <a:off x="4539029" y="3724031"/>
                <a:ext cx="272561" cy="271581"/>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33" b="0" i="0" u="none" strike="noStrike" kern="1200" cap="none" spc="0" normalizeH="0" baseline="0" noProof="0">
                  <a:ln>
                    <a:noFill/>
                  </a:ln>
                  <a:solidFill>
                    <a:prstClr val="white"/>
                  </a:solidFill>
                  <a:effectLst/>
                  <a:uLnTx/>
                  <a:uFillTx/>
                  <a:ea typeface="+mn-ea"/>
                  <a:cs typeface="+mn-cs"/>
                </a:endParaRPr>
              </a:p>
            </p:txBody>
          </p:sp>
        </p:grpSp>
        <p:grpSp>
          <p:nvGrpSpPr>
            <p:cNvPr id="109" name="组合 15">
              <a:extLst>
                <a:ext uri="{FF2B5EF4-FFF2-40B4-BE49-F238E27FC236}">
                  <a16:creationId xmlns:a16="http://schemas.microsoft.com/office/drawing/2014/main" id="{D1D5C8E4-37F4-4392-8288-E5A4470E371C}"/>
                </a:ext>
              </a:extLst>
            </p:cNvPr>
            <p:cNvGrpSpPr/>
            <p:nvPr/>
          </p:nvGrpSpPr>
          <p:grpSpPr>
            <a:xfrm flipH="1">
              <a:off x="4850583" y="4362093"/>
              <a:ext cx="460064" cy="564527"/>
              <a:chOff x="1819770" y="5218504"/>
              <a:chExt cx="874863" cy="992965"/>
            </a:xfrm>
            <a:solidFill>
              <a:schemeClr val="tx1"/>
            </a:solidFill>
          </p:grpSpPr>
          <p:sp>
            <p:nvSpPr>
              <p:cNvPr id="126" name="Freeform 37">
                <a:extLst>
                  <a:ext uri="{FF2B5EF4-FFF2-40B4-BE49-F238E27FC236}">
                    <a16:creationId xmlns:a16="http://schemas.microsoft.com/office/drawing/2014/main" id="{074AD60C-90AC-4C3C-A22E-914A9F49723F}"/>
                  </a:ext>
                </a:extLst>
              </p:cNvPr>
              <p:cNvSpPr>
                <a:spLocks/>
              </p:cNvSpPr>
              <p:nvPr/>
            </p:nvSpPr>
            <p:spPr bwMode="auto">
              <a:xfrm>
                <a:off x="2489264" y="5218504"/>
                <a:ext cx="205369" cy="223915"/>
              </a:xfrm>
              <a:custGeom>
                <a:avLst/>
                <a:gdLst/>
                <a:ahLst/>
                <a:cxnLst>
                  <a:cxn ang="0">
                    <a:pos x="241" y="331"/>
                  </a:cxn>
                  <a:cxn ang="0">
                    <a:pos x="251" y="336"/>
                  </a:cxn>
                  <a:cxn ang="0">
                    <a:pos x="293" y="339"/>
                  </a:cxn>
                  <a:cxn ang="0">
                    <a:pos x="303" y="336"/>
                  </a:cxn>
                  <a:cxn ang="0">
                    <a:pos x="308" y="331"/>
                  </a:cxn>
                  <a:cxn ang="0">
                    <a:pos x="310" y="324"/>
                  </a:cxn>
                  <a:cxn ang="0">
                    <a:pos x="307" y="263"/>
                  </a:cxn>
                  <a:cxn ang="0">
                    <a:pos x="293" y="206"/>
                  </a:cxn>
                  <a:cxn ang="0">
                    <a:pos x="268" y="152"/>
                  </a:cxn>
                  <a:cxn ang="0">
                    <a:pos x="232" y="103"/>
                  </a:cxn>
                  <a:cxn ang="0">
                    <a:pos x="221" y="90"/>
                  </a:cxn>
                  <a:cxn ang="0">
                    <a:pos x="199" y="71"/>
                  </a:cxn>
                  <a:cxn ang="0">
                    <a:pos x="153" y="39"/>
                  </a:cxn>
                  <a:cxn ang="0">
                    <a:pos x="103" y="17"/>
                  </a:cxn>
                  <a:cxn ang="0">
                    <a:pos x="47" y="4"/>
                  </a:cxn>
                  <a:cxn ang="0">
                    <a:pos x="18" y="0"/>
                  </a:cxn>
                  <a:cxn ang="0">
                    <a:pos x="6" y="5"/>
                  </a:cxn>
                  <a:cxn ang="0">
                    <a:pos x="1" y="15"/>
                  </a:cxn>
                  <a:cxn ang="0">
                    <a:pos x="0" y="58"/>
                  </a:cxn>
                  <a:cxn ang="0">
                    <a:pos x="5" y="69"/>
                  </a:cxn>
                  <a:cxn ang="0">
                    <a:pos x="10" y="73"/>
                  </a:cxn>
                  <a:cxn ang="0">
                    <a:pos x="15" y="73"/>
                  </a:cxn>
                  <a:cxn ang="0">
                    <a:pos x="59" y="80"/>
                  </a:cxn>
                  <a:cxn ang="0">
                    <a:pos x="99" y="93"/>
                  </a:cxn>
                  <a:cxn ang="0">
                    <a:pos x="136" y="113"/>
                  </a:cxn>
                  <a:cxn ang="0">
                    <a:pos x="168" y="142"/>
                  </a:cxn>
                  <a:cxn ang="0">
                    <a:pos x="178" y="152"/>
                  </a:cxn>
                  <a:cxn ang="0">
                    <a:pos x="194" y="169"/>
                  </a:cxn>
                  <a:cxn ang="0">
                    <a:pos x="216" y="208"/>
                  </a:cxn>
                  <a:cxn ang="0">
                    <a:pos x="231" y="252"/>
                  </a:cxn>
                  <a:cxn ang="0">
                    <a:pos x="237" y="297"/>
                  </a:cxn>
                  <a:cxn ang="0">
                    <a:pos x="236" y="319"/>
                  </a:cxn>
                  <a:cxn ang="0">
                    <a:pos x="241" y="331"/>
                  </a:cxn>
                </a:cxnLst>
                <a:rect l="0" t="0" r="r" b="b"/>
                <a:pathLst>
                  <a:path w="310" h="339">
                    <a:moveTo>
                      <a:pt x="241" y="331"/>
                    </a:moveTo>
                    <a:lnTo>
                      <a:pt x="241" y="331"/>
                    </a:lnTo>
                    <a:lnTo>
                      <a:pt x="246" y="334"/>
                    </a:lnTo>
                    <a:lnTo>
                      <a:pt x="251" y="336"/>
                    </a:lnTo>
                    <a:lnTo>
                      <a:pt x="293" y="339"/>
                    </a:lnTo>
                    <a:lnTo>
                      <a:pt x="293" y="339"/>
                    </a:lnTo>
                    <a:lnTo>
                      <a:pt x="298" y="338"/>
                    </a:lnTo>
                    <a:lnTo>
                      <a:pt x="303" y="336"/>
                    </a:lnTo>
                    <a:lnTo>
                      <a:pt x="303" y="336"/>
                    </a:lnTo>
                    <a:lnTo>
                      <a:pt x="308" y="331"/>
                    </a:lnTo>
                    <a:lnTo>
                      <a:pt x="310" y="324"/>
                    </a:lnTo>
                    <a:lnTo>
                      <a:pt x="310" y="324"/>
                    </a:lnTo>
                    <a:lnTo>
                      <a:pt x="310" y="294"/>
                    </a:lnTo>
                    <a:lnTo>
                      <a:pt x="307" y="263"/>
                    </a:lnTo>
                    <a:lnTo>
                      <a:pt x="302" y="235"/>
                    </a:lnTo>
                    <a:lnTo>
                      <a:pt x="293" y="206"/>
                    </a:lnTo>
                    <a:lnTo>
                      <a:pt x="281" y="179"/>
                    </a:lnTo>
                    <a:lnTo>
                      <a:pt x="268" y="152"/>
                    </a:lnTo>
                    <a:lnTo>
                      <a:pt x="253" y="127"/>
                    </a:lnTo>
                    <a:lnTo>
                      <a:pt x="232" y="103"/>
                    </a:lnTo>
                    <a:lnTo>
                      <a:pt x="232" y="103"/>
                    </a:lnTo>
                    <a:lnTo>
                      <a:pt x="221" y="90"/>
                    </a:lnTo>
                    <a:lnTo>
                      <a:pt x="221" y="90"/>
                    </a:lnTo>
                    <a:lnTo>
                      <a:pt x="199" y="71"/>
                    </a:lnTo>
                    <a:lnTo>
                      <a:pt x="177" y="54"/>
                    </a:lnTo>
                    <a:lnTo>
                      <a:pt x="153" y="39"/>
                    </a:lnTo>
                    <a:lnTo>
                      <a:pt x="128" y="27"/>
                    </a:lnTo>
                    <a:lnTo>
                      <a:pt x="103" y="17"/>
                    </a:lnTo>
                    <a:lnTo>
                      <a:pt x="76" y="9"/>
                    </a:lnTo>
                    <a:lnTo>
                      <a:pt x="47" y="4"/>
                    </a:lnTo>
                    <a:lnTo>
                      <a:pt x="18" y="0"/>
                    </a:lnTo>
                    <a:lnTo>
                      <a:pt x="18" y="0"/>
                    </a:lnTo>
                    <a:lnTo>
                      <a:pt x="13" y="2"/>
                    </a:lnTo>
                    <a:lnTo>
                      <a:pt x="6" y="5"/>
                    </a:lnTo>
                    <a:lnTo>
                      <a:pt x="3" y="10"/>
                    </a:lnTo>
                    <a:lnTo>
                      <a:pt x="1" y="15"/>
                    </a:lnTo>
                    <a:lnTo>
                      <a:pt x="0" y="58"/>
                    </a:lnTo>
                    <a:lnTo>
                      <a:pt x="0" y="58"/>
                    </a:lnTo>
                    <a:lnTo>
                      <a:pt x="1" y="63"/>
                    </a:lnTo>
                    <a:lnTo>
                      <a:pt x="5" y="69"/>
                    </a:lnTo>
                    <a:lnTo>
                      <a:pt x="5" y="69"/>
                    </a:lnTo>
                    <a:lnTo>
                      <a:pt x="10" y="73"/>
                    </a:lnTo>
                    <a:lnTo>
                      <a:pt x="15" y="73"/>
                    </a:lnTo>
                    <a:lnTo>
                      <a:pt x="15" y="73"/>
                    </a:lnTo>
                    <a:lnTo>
                      <a:pt x="37" y="76"/>
                    </a:lnTo>
                    <a:lnTo>
                      <a:pt x="59" y="80"/>
                    </a:lnTo>
                    <a:lnTo>
                      <a:pt x="79" y="85"/>
                    </a:lnTo>
                    <a:lnTo>
                      <a:pt x="99" y="93"/>
                    </a:lnTo>
                    <a:lnTo>
                      <a:pt x="118" y="103"/>
                    </a:lnTo>
                    <a:lnTo>
                      <a:pt x="136" y="113"/>
                    </a:lnTo>
                    <a:lnTo>
                      <a:pt x="153" y="127"/>
                    </a:lnTo>
                    <a:lnTo>
                      <a:pt x="168" y="142"/>
                    </a:lnTo>
                    <a:lnTo>
                      <a:pt x="168" y="142"/>
                    </a:lnTo>
                    <a:lnTo>
                      <a:pt x="178" y="152"/>
                    </a:lnTo>
                    <a:lnTo>
                      <a:pt x="178" y="152"/>
                    </a:lnTo>
                    <a:lnTo>
                      <a:pt x="194" y="169"/>
                    </a:lnTo>
                    <a:lnTo>
                      <a:pt x="205" y="189"/>
                    </a:lnTo>
                    <a:lnTo>
                      <a:pt x="216" y="208"/>
                    </a:lnTo>
                    <a:lnTo>
                      <a:pt x="224" y="230"/>
                    </a:lnTo>
                    <a:lnTo>
                      <a:pt x="231" y="252"/>
                    </a:lnTo>
                    <a:lnTo>
                      <a:pt x="234" y="274"/>
                    </a:lnTo>
                    <a:lnTo>
                      <a:pt x="237" y="297"/>
                    </a:lnTo>
                    <a:lnTo>
                      <a:pt x="236" y="319"/>
                    </a:lnTo>
                    <a:lnTo>
                      <a:pt x="236" y="319"/>
                    </a:lnTo>
                    <a:lnTo>
                      <a:pt x="237" y="326"/>
                    </a:lnTo>
                    <a:lnTo>
                      <a:pt x="241" y="331"/>
                    </a:lnTo>
                    <a:lnTo>
                      <a:pt x="241" y="331"/>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sp>
            <p:nvSpPr>
              <p:cNvPr id="127" name="Freeform 38">
                <a:extLst>
                  <a:ext uri="{FF2B5EF4-FFF2-40B4-BE49-F238E27FC236}">
                    <a16:creationId xmlns:a16="http://schemas.microsoft.com/office/drawing/2014/main" id="{5F2195B7-BEA1-475D-83A2-86E7150ECEF6}"/>
                  </a:ext>
                </a:extLst>
              </p:cNvPr>
              <p:cNvSpPr>
                <a:spLocks/>
              </p:cNvSpPr>
              <p:nvPr/>
            </p:nvSpPr>
            <p:spPr bwMode="auto">
              <a:xfrm>
                <a:off x="2491917" y="5301977"/>
                <a:ext cx="120571" cy="127195"/>
              </a:xfrm>
              <a:custGeom>
                <a:avLst/>
                <a:gdLst/>
                <a:ahLst/>
                <a:cxnLst>
                  <a:cxn ang="0">
                    <a:pos x="131" y="49"/>
                  </a:cxn>
                  <a:cxn ang="0">
                    <a:pos x="131" y="49"/>
                  </a:cxn>
                  <a:cxn ang="0">
                    <a:pos x="119" y="39"/>
                  </a:cxn>
                  <a:cxn ang="0">
                    <a:pos x="106" y="29"/>
                  </a:cxn>
                  <a:cxn ang="0">
                    <a:pos x="92" y="22"/>
                  </a:cxn>
                  <a:cxn ang="0">
                    <a:pos x="79" y="13"/>
                  </a:cxn>
                  <a:cxn ang="0">
                    <a:pos x="64" y="8"/>
                  </a:cxn>
                  <a:cxn ang="0">
                    <a:pos x="49" y="5"/>
                  </a:cxn>
                  <a:cxn ang="0">
                    <a:pos x="33" y="2"/>
                  </a:cxn>
                  <a:cxn ang="0">
                    <a:pos x="18" y="0"/>
                  </a:cxn>
                  <a:cxn ang="0">
                    <a:pos x="18" y="0"/>
                  </a:cxn>
                  <a:cxn ang="0">
                    <a:pos x="11" y="2"/>
                  </a:cxn>
                  <a:cxn ang="0">
                    <a:pos x="6" y="5"/>
                  </a:cxn>
                  <a:cxn ang="0">
                    <a:pos x="3" y="8"/>
                  </a:cxn>
                  <a:cxn ang="0">
                    <a:pos x="1" y="15"/>
                  </a:cxn>
                  <a:cxn ang="0">
                    <a:pos x="0" y="57"/>
                  </a:cxn>
                  <a:cxn ang="0">
                    <a:pos x="0" y="57"/>
                  </a:cxn>
                  <a:cxn ang="0">
                    <a:pos x="1" y="62"/>
                  </a:cxn>
                  <a:cxn ang="0">
                    <a:pos x="5" y="67"/>
                  </a:cxn>
                  <a:cxn ang="0">
                    <a:pos x="5" y="67"/>
                  </a:cxn>
                  <a:cxn ang="0">
                    <a:pos x="10" y="71"/>
                  </a:cxn>
                  <a:cxn ang="0">
                    <a:pos x="15" y="72"/>
                  </a:cxn>
                  <a:cxn ang="0">
                    <a:pos x="15" y="72"/>
                  </a:cxn>
                  <a:cxn ang="0">
                    <a:pos x="33" y="76"/>
                  </a:cxn>
                  <a:cxn ang="0">
                    <a:pos x="50" y="81"/>
                  </a:cxn>
                  <a:cxn ang="0">
                    <a:pos x="65" y="89"/>
                  </a:cxn>
                  <a:cxn ang="0">
                    <a:pos x="79" y="101"/>
                  </a:cxn>
                  <a:cxn ang="0">
                    <a:pos x="79" y="101"/>
                  </a:cxn>
                  <a:cxn ang="0">
                    <a:pos x="82" y="104"/>
                  </a:cxn>
                  <a:cxn ang="0">
                    <a:pos x="82" y="104"/>
                  </a:cxn>
                  <a:cxn ang="0">
                    <a:pos x="94" y="120"/>
                  </a:cxn>
                  <a:cxn ang="0">
                    <a:pos x="101" y="136"/>
                  </a:cxn>
                  <a:cxn ang="0">
                    <a:pos x="106" y="155"/>
                  </a:cxn>
                  <a:cxn ang="0">
                    <a:pos x="108" y="174"/>
                  </a:cxn>
                  <a:cxn ang="0">
                    <a:pos x="108" y="174"/>
                  </a:cxn>
                  <a:cxn ang="0">
                    <a:pos x="108" y="180"/>
                  </a:cxn>
                  <a:cxn ang="0">
                    <a:pos x="111" y="185"/>
                  </a:cxn>
                  <a:cxn ang="0">
                    <a:pos x="111" y="185"/>
                  </a:cxn>
                  <a:cxn ang="0">
                    <a:pos x="116" y="189"/>
                  </a:cxn>
                  <a:cxn ang="0">
                    <a:pos x="121" y="190"/>
                  </a:cxn>
                  <a:cxn ang="0">
                    <a:pos x="163" y="192"/>
                  </a:cxn>
                  <a:cxn ang="0">
                    <a:pos x="163" y="192"/>
                  </a:cxn>
                  <a:cxn ang="0">
                    <a:pos x="170" y="192"/>
                  </a:cxn>
                  <a:cxn ang="0">
                    <a:pos x="175" y="189"/>
                  </a:cxn>
                  <a:cxn ang="0">
                    <a:pos x="175" y="189"/>
                  </a:cxn>
                  <a:cxn ang="0">
                    <a:pos x="178" y="184"/>
                  </a:cxn>
                  <a:cxn ang="0">
                    <a:pos x="180" y="179"/>
                  </a:cxn>
                  <a:cxn ang="0">
                    <a:pos x="180" y="179"/>
                  </a:cxn>
                  <a:cxn ang="0">
                    <a:pos x="180" y="162"/>
                  </a:cxn>
                  <a:cxn ang="0">
                    <a:pos x="178" y="145"/>
                  </a:cxn>
                  <a:cxn ang="0">
                    <a:pos x="175" y="130"/>
                  </a:cxn>
                  <a:cxn ang="0">
                    <a:pos x="170" y="113"/>
                  </a:cxn>
                  <a:cxn ang="0">
                    <a:pos x="165" y="98"/>
                  </a:cxn>
                  <a:cxn ang="0">
                    <a:pos x="157" y="84"/>
                  </a:cxn>
                  <a:cxn ang="0">
                    <a:pos x="148" y="69"/>
                  </a:cxn>
                  <a:cxn ang="0">
                    <a:pos x="138" y="57"/>
                  </a:cxn>
                  <a:cxn ang="0">
                    <a:pos x="138" y="57"/>
                  </a:cxn>
                  <a:cxn ang="0">
                    <a:pos x="131" y="49"/>
                  </a:cxn>
                  <a:cxn ang="0">
                    <a:pos x="131" y="49"/>
                  </a:cxn>
                </a:cxnLst>
                <a:rect l="0" t="0" r="r" b="b"/>
                <a:pathLst>
                  <a:path w="180" h="192">
                    <a:moveTo>
                      <a:pt x="131" y="49"/>
                    </a:moveTo>
                    <a:lnTo>
                      <a:pt x="131" y="49"/>
                    </a:lnTo>
                    <a:lnTo>
                      <a:pt x="119" y="39"/>
                    </a:lnTo>
                    <a:lnTo>
                      <a:pt x="106" y="29"/>
                    </a:lnTo>
                    <a:lnTo>
                      <a:pt x="92" y="22"/>
                    </a:lnTo>
                    <a:lnTo>
                      <a:pt x="79" y="13"/>
                    </a:lnTo>
                    <a:lnTo>
                      <a:pt x="64" y="8"/>
                    </a:lnTo>
                    <a:lnTo>
                      <a:pt x="49" y="5"/>
                    </a:lnTo>
                    <a:lnTo>
                      <a:pt x="33" y="2"/>
                    </a:lnTo>
                    <a:lnTo>
                      <a:pt x="18" y="0"/>
                    </a:lnTo>
                    <a:lnTo>
                      <a:pt x="18" y="0"/>
                    </a:lnTo>
                    <a:lnTo>
                      <a:pt x="11" y="2"/>
                    </a:lnTo>
                    <a:lnTo>
                      <a:pt x="6" y="5"/>
                    </a:lnTo>
                    <a:lnTo>
                      <a:pt x="3" y="8"/>
                    </a:lnTo>
                    <a:lnTo>
                      <a:pt x="1" y="15"/>
                    </a:lnTo>
                    <a:lnTo>
                      <a:pt x="0" y="57"/>
                    </a:lnTo>
                    <a:lnTo>
                      <a:pt x="0" y="57"/>
                    </a:lnTo>
                    <a:lnTo>
                      <a:pt x="1" y="62"/>
                    </a:lnTo>
                    <a:lnTo>
                      <a:pt x="5" y="67"/>
                    </a:lnTo>
                    <a:lnTo>
                      <a:pt x="5" y="67"/>
                    </a:lnTo>
                    <a:lnTo>
                      <a:pt x="10" y="71"/>
                    </a:lnTo>
                    <a:lnTo>
                      <a:pt x="15" y="72"/>
                    </a:lnTo>
                    <a:lnTo>
                      <a:pt x="15" y="72"/>
                    </a:lnTo>
                    <a:lnTo>
                      <a:pt x="33" y="76"/>
                    </a:lnTo>
                    <a:lnTo>
                      <a:pt x="50" y="81"/>
                    </a:lnTo>
                    <a:lnTo>
                      <a:pt x="65" y="89"/>
                    </a:lnTo>
                    <a:lnTo>
                      <a:pt x="79" y="101"/>
                    </a:lnTo>
                    <a:lnTo>
                      <a:pt x="79" y="101"/>
                    </a:lnTo>
                    <a:lnTo>
                      <a:pt x="82" y="104"/>
                    </a:lnTo>
                    <a:lnTo>
                      <a:pt x="82" y="104"/>
                    </a:lnTo>
                    <a:lnTo>
                      <a:pt x="94" y="120"/>
                    </a:lnTo>
                    <a:lnTo>
                      <a:pt x="101" y="136"/>
                    </a:lnTo>
                    <a:lnTo>
                      <a:pt x="106" y="155"/>
                    </a:lnTo>
                    <a:lnTo>
                      <a:pt x="108" y="174"/>
                    </a:lnTo>
                    <a:lnTo>
                      <a:pt x="108" y="174"/>
                    </a:lnTo>
                    <a:lnTo>
                      <a:pt x="108" y="180"/>
                    </a:lnTo>
                    <a:lnTo>
                      <a:pt x="111" y="185"/>
                    </a:lnTo>
                    <a:lnTo>
                      <a:pt x="111" y="185"/>
                    </a:lnTo>
                    <a:lnTo>
                      <a:pt x="116" y="189"/>
                    </a:lnTo>
                    <a:lnTo>
                      <a:pt x="121" y="190"/>
                    </a:lnTo>
                    <a:lnTo>
                      <a:pt x="163" y="192"/>
                    </a:lnTo>
                    <a:lnTo>
                      <a:pt x="163" y="192"/>
                    </a:lnTo>
                    <a:lnTo>
                      <a:pt x="170" y="192"/>
                    </a:lnTo>
                    <a:lnTo>
                      <a:pt x="175" y="189"/>
                    </a:lnTo>
                    <a:lnTo>
                      <a:pt x="175" y="189"/>
                    </a:lnTo>
                    <a:lnTo>
                      <a:pt x="178" y="184"/>
                    </a:lnTo>
                    <a:lnTo>
                      <a:pt x="180" y="179"/>
                    </a:lnTo>
                    <a:lnTo>
                      <a:pt x="180" y="179"/>
                    </a:lnTo>
                    <a:lnTo>
                      <a:pt x="180" y="162"/>
                    </a:lnTo>
                    <a:lnTo>
                      <a:pt x="178" y="145"/>
                    </a:lnTo>
                    <a:lnTo>
                      <a:pt x="175" y="130"/>
                    </a:lnTo>
                    <a:lnTo>
                      <a:pt x="170" y="113"/>
                    </a:lnTo>
                    <a:lnTo>
                      <a:pt x="165" y="98"/>
                    </a:lnTo>
                    <a:lnTo>
                      <a:pt x="157" y="84"/>
                    </a:lnTo>
                    <a:lnTo>
                      <a:pt x="148" y="69"/>
                    </a:lnTo>
                    <a:lnTo>
                      <a:pt x="138" y="57"/>
                    </a:lnTo>
                    <a:lnTo>
                      <a:pt x="138" y="57"/>
                    </a:lnTo>
                    <a:lnTo>
                      <a:pt x="131" y="49"/>
                    </a:lnTo>
                    <a:lnTo>
                      <a:pt x="131" y="49"/>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sp>
            <p:nvSpPr>
              <p:cNvPr id="128" name="Freeform 39">
                <a:extLst>
                  <a:ext uri="{FF2B5EF4-FFF2-40B4-BE49-F238E27FC236}">
                    <a16:creationId xmlns:a16="http://schemas.microsoft.com/office/drawing/2014/main" id="{0ADEDED7-9855-4547-A29F-B611B345E519}"/>
                  </a:ext>
                </a:extLst>
              </p:cNvPr>
              <p:cNvSpPr>
                <a:spLocks noEditPoints="1"/>
              </p:cNvSpPr>
              <p:nvPr/>
            </p:nvSpPr>
            <p:spPr bwMode="auto">
              <a:xfrm>
                <a:off x="1819770" y="5410072"/>
                <a:ext cx="840200" cy="801397"/>
              </a:xfrm>
              <a:custGeom>
                <a:avLst/>
                <a:gdLst/>
                <a:ahLst/>
                <a:cxnLst>
                  <a:cxn ang="0">
                    <a:pos x="46" y="1113"/>
                  </a:cxn>
                  <a:cxn ang="0">
                    <a:pos x="204" y="1144"/>
                  </a:cxn>
                  <a:cxn ang="0">
                    <a:pos x="246" y="1223"/>
                  </a:cxn>
                  <a:cxn ang="0">
                    <a:pos x="326" y="1265"/>
                  </a:cxn>
                  <a:cxn ang="0">
                    <a:pos x="403" y="1262"/>
                  </a:cxn>
                  <a:cxn ang="0">
                    <a:pos x="476" y="1211"/>
                  </a:cxn>
                  <a:cxn ang="0">
                    <a:pos x="511" y="1129"/>
                  </a:cxn>
                  <a:cxn ang="0">
                    <a:pos x="865" y="1159"/>
                  </a:cxn>
                  <a:cxn ang="0">
                    <a:pos x="914" y="1233"/>
                  </a:cxn>
                  <a:cxn ang="0">
                    <a:pos x="997" y="1267"/>
                  </a:cxn>
                  <a:cxn ang="0">
                    <a:pos x="1075" y="1255"/>
                  </a:cxn>
                  <a:cxn ang="0">
                    <a:pos x="1142" y="1199"/>
                  </a:cxn>
                  <a:cxn ang="0">
                    <a:pos x="1169" y="1113"/>
                  </a:cxn>
                  <a:cxn ang="0">
                    <a:pos x="1235" y="1086"/>
                  </a:cxn>
                  <a:cxn ang="0">
                    <a:pos x="1317" y="1078"/>
                  </a:cxn>
                  <a:cxn ang="0">
                    <a:pos x="1328" y="1016"/>
                  </a:cxn>
                  <a:cxn ang="0">
                    <a:pos x="1307" y="987"/>
                  </a:cxn>
                  <a:cxn ang="0">
                    <a:pos x="1284" y="951"/>
                  </a:cxn>
                  <a:cxn ang="0">
                    <a:pos x="1247" y="677"/>
                  </a:cxn>
                  <a:cxn ang="0">
                    <a:pos x="1218" y="579"/>
                  </a:cxn>
                  <a:cxn ang="0">
                    <a:pos x="796" y="498"/>
                  </a:cxn>
                  <a:cxn ang="0">
                    <a:pos x="843" y="477"/>
                  </a:cxn>
                  <a:cxn ang="0">
                    <a:pos x="973" y="508"/>
                  </a:cxn>
                  <a:cxn ang="0">
                    <a:pos x="1103" y="477"/>
                  </a:cxn>
                  <a:cxn ang="0">
                    <a:pos x="1169" y="429"/>
                  </a:cxn>
                  <a:cxn ang="0">
                    <a:pos x="771" y="0"/>
                  </a:cxn>
                  <a:cxn ang="0">
                    <a:pos x="715" y="64"/>
                  </a:cxn>
                  <a:cxn ang="0">
                    <a:pos x="676" y="199"/>
                  </a:cxn>
                  <a:cxn ang="0">
                    <a:pos x="705" y="337"/>
                  </a:cxn>
                  <a:cxn ang="0">
                    <a:pos x="621" y="570"/>
                  </a:cxn>
                  <a:cxn ang="0">
                    <a:pos x="316" y="597"/>
                  </a:cxn>
                  <a:cxn ang="0">
                    <a:pos x="57" y="891"/>
                  </a:cxn>
                  <a:cxn ang="0">
                    <a:pos x="15" y="1000"/>
                  </a:cxn>
                  <a:cxn ang="0">
                    <a:pos x="1102" y="1113"/>
                  </a:cxn>
                  <a:cxn ang="0">
                    <a:pos x="1063" y="1186"/>
                  </a:cxn>
                  <a:cxn ang="0">
                    <a:pos x="978" y="1194"/>
                  </a:cxn>
                  <a:cxn ang="0">
                    <a:pos x="924" y="1113"/>
                  </a:cxn>
                  <a:cxn ang="0">
                    <a:pos x="940" y="1063"/>
                  </a:cxn>
                  <a:cxn ang="0">
                    <a:pos x="1014" y="1024"/>
                  </a:cxn>
                  <a:cxn ang="0">
                    <a:pos x="1095" y="1078"/>
                  </a:cxn>
                  <a:cxn ang="0">
                    <a:pos x="445" y="1113"/>
                  </a:cxn>
                  <a:cxn ang="0">
                    <a:pos x="407" y="1186"/>
                  </a:cxn>
                  <a:cxn ang="0">
                    <a:pos x="322" y="1194"/>
                  </a:cxn>
                  <a:cxn ang="0">
                    <a:pos x="268" y="1113"/>
                  </a:cxn>
                  <a:cxn ang="0">
                    <a:pos x="283" y="1063"/>
                  </a:cxn>
                  <a:cxn ang="0">
                    <a:pos x="356" y="1024"/>
                  </a:cxn>
                  <a:cxn ang="0">
                    <a:pos x="439" y="1078"/>
                  </a:cxn>
                  <a:cxn ang="0">
                    <a:pos x="272" y="790"/>
                  </a:cxn>
                  <a:cxn ang="0">
                    <a:pos x="375" y="629"/>
                  </a:cxn>
                  <a:cxn ang="0">
                    <a:pos x="577" y="641"/>
                  </a:cxn>
                  <a:cxn ang="0">
                    <a:pos x="508" y="776"/>
                  </a:cxn>
                  <a:cxn ang="0">
                    <a:pos x="346" y="790"/>
                  </a:cxn>
                  <a:cxn ang="0">
                    <a:pos x="278" y="800"/>
                  </a:cxn>
                </a:cxnLst>
                <a:rect l="0" t="0" r="r" b="b"/>
                <a:pathLst>
                  <a:path w="1328" h="1269">
                    <a:moveTo>
                      <a:pt x="22" y="1095"/>
                    </a:moveTo>
                    <a:lnTo>
                      <a:pt x="22" y="1095"/>
                    </a:lnTo>
                    <a:lnTo>
                      <a:pt x="25" y="1102"/>
                    </a:lnTo>
                    <a:lnTo>
                      <a:pt x="30" y="1107"/>
                    </a:lnTo>
                    <a:lnTo>
                      <a:pt x="39" y="1112"/>
                    </a:lnTo>
                    <a:lnTo>
                      <a:pt x="46" y="1113"/>
                    </a:lnTo>
                    <a:lnTo>
                      <a:pt x="81" y="1113"/>
                    </a:lnTo>
                    <a:lnTo>
                      <a:pt x="177" y="1113"/>
                    </a:lnTo>
                    <a:lnTo>
                      <a:pt x="201" y="1113"/>
                    </a:lnTo>
                    <a:lnTo>
                      <a:pt x="201" y="1113"/>
                    </a:lnTo>
                    <a:lnTo>
                      <a:pt x="202" y="1129"/>
                    </a:lnTo>
                    <a:lnTo>
                      <a:pt x="204" y="1144"/>
                    </a:lnTo>
                    <a:lnTo>
                      <a:pt x="208" y="1159"/>
                    </a:lnTo>
                    <a:lnTo>
                      <a:pt x="213" y="1172"/>
                    </a:lnTo>
                    <a:lnTo>
                      <a:pt x="219" y="1186"/>
                    </a:lnTo>
                    <a:lnTo>
                      <a:pt x="228" y="1199"/>
                    </a:lnTo>
                    <a:lnTo>
                      <a:pt x="236" y="1211"/>
                    </a:lnTo>
                    <a:lnTo>
                      <a:pt x="246" y="1223"/>
                    </a:lnTo>
                    <a:lnTo>
                      <a:pt x="258" y="1233"/>
                    </a:lnTo>
                    <a:lnTo>
                      <a:pt x="270" y="1242"/>
                    </a:lnTo>
                    <a:lnTo>
                      <a:pt x="282" y="1250"/>
                    </a:lnTo>
                    <a:lnTo>
                      <a:pt x="295" y="1255"/>
                    </a:lnTo>
                    <a:lnTo>
                      <a:pt x="310" y="1262"/>
                    </a:lnTo>
                    <a:lnTo>
                      <a:pt x="326" y="1265"/>
                    </a:lnTo>
                    <a:lnTo>
                      <a:pt x="341" y="1267"/>
                    </a:lnTo>
                    <a:lnTo>
                      <a:pt x="356" y="1269"/>
                    </a:lnTo>
                    <a:lnTo>
                      <a:pt x="356" y="1269"/>
                    </a:lnTo>
                    <a:lnTo>
                      <a:pt x="373" y="1267"/>
                    </a:lnTo>
                    <a:lnTo>
                      <a:pt x="388" y="1265"/>
                    </a:lnTo>
                    <a:lnTo>
                      <a:pt x="403" y="1262"/>
                    </a:lnTo>
                    <a:lnTo>
                      <a:pt x="417" y="1255"/>
                    </a:lnTo>
                    <a:lnTo>
                      <a:pt x="430" y="1250"/>
                    </a:lnTo>
                    <a:lnTo>
                      <a:pt x="444" y="1242"/>
                    </a:lnTo>
                    <a:lnTo>
                      <a:pt x="456" y="1233"/>
                    </a:lnTo>
                    <a:lnTo>
                      <a:pt x="466" y="1223"/>
                    </a:lnTo>
                    <a:lnTo>
                      <a:pt x="476" y="1211"/>
                    </a:lnTo>
                    <a:lnTo>
                      <a:pt x="486" y="1199"/>
                    </a:lnTo>
                    <a:lnTo>
                      <a:pt x="493" y="1186"/>
                    </a:lnTo>
                    <a:lnTo>
                      <a:pt x="499" y="1172"/>
                    </a:lnTo>
                    <a:lnTo>
                      <a:pt x="504" y="1159"/>
                    </a:lnTo>
                    <a:lnTo>
                      <a:pt x="509" y="1144"/>
                    </a:lnTo>
                    <a:lnTo>
                      <a:pt x="511" y="1129"/>
                    </a:lnTo>
                    <a:lnTo>
                      <a:pt x="511" y="1113"/>
                    </a:lnTo>
                    <a:lnTo>
                      <a:pt x="859" y="1113"/>
                    </a:lnTo>
                    <a:lnTo>
                      <a:pt x="859" y="1113"/>
                    </a:lnTo>
                    <a:lnTo>
                      <a:pt x="859" y="1129"/>
                    </a:lnTo>
                    <a:lnTo>
                      <a:pt x="862" y="1144"/>
                    </a:lnTo>
                    <a:lnTo>
                      <a:pt x="865" y="1159"/>
                    </a:lnTo>
                    <a:lnTo>
                      <a:pt x="870" y="1172"/>
                    </a:lnTo>
                    <a:lnTo>
                      <a:pt x="877" y="1186"/>
                    </a:lnTo>
                    <a:lnTo>
                      <a:pt x="884" y="1199"/>
                    </a:lnTo>
                    <a:lnTo>
                      <a:pt x="894" y="1211"/>
                    </a:lnTo>
                    <a:lnTo>
                      <a:pt x="904" y="1223"/>
                    </a:lnTo>
                    <a:lnTo>
                      <a:pt x="914" y="1233"/>
                    </a:lnTo>
                    <a:lnTo>
                      <a:pt x="926" y="1242"/>
                    </a:lnTo>
                    <a:lnTo>
                      <a:pt x="940" y="1250"/>
                    </a:lnTo>
                    <a:lnTo>
                      <a:pt x="953" y="1255"/>
                    </a:lnTo>
                    <a:lnTo>
                      <a:pt x="967" y="1262"/>
                    </a:lnTo>
                    <a:lnTo>
                      <a:pt x="982" y="1265"/>
                    </a:lnTo>
                    <a:lnTo>
                      <a:pt x="997" y="1267"/>
                    </a:lnTo>
                    <a:lnTo>
                      <a:pt x="1014" y="1269"/>
                    </a:lnTo>
                    <a:lnTo>
                      <a:pt x="1014" y="1269"/>
                    </a:lnTo>
                    <a:lnTo>
                      <a:pt x="1029" y="1267"/>
                    </a:lnTo>
                    <a:lnTo>
                      <a:pt x="1044" y="1265"/>
                    </a:lnTo>
                    <a:lnTo>
                      <a:pt x="1059" y="1262"/>
                    </a:lnTo>
                    <a:lnTo>
                      <a:pt x="1075" y="1255"/>
                    </a:lnTo>
                    <a:lnTo>
                      <a:pt x="1088" y="1250"/>
                    </a:lnTo>
                    <a:lnTo>
                      <a:pt x="1100" y="1242"/>
                    </a:lnTo>
                    <a:lnTo>
                      <a:pt x="1112" y="1233"/>
                    </a:lnTo>
                    <a:lnTo>
                      <a:pt x="1123" y="1223"/>
                    </a:lnTo>
                    <a:lnTo>
                      <a:pt x="1134" y="1211"/>
                    </a:lnTo>
                    <a:lnTo>
                      <a:pt x="1142" y="1199"/>
                    </a:lnTo>
                    <a:lnTo>
                      <a:pt x="1150" y="1186"/>
                    </a:lnTo>
                    <a:lnTo>
                      <a:pt x="1157" y="1172"/>
                    </a:lnTo>
                    <a:lnTo>
                      <a:pt x="1162" y="1159"/>
                    </a:lnTo>
                    <a:lnTo>
                      <a:pt x="1166" y="1144"/>
                    </a:lnTo>
                    <a:lnTo>
                      <a:pt x="1167" y="1129"/>
                    </a:lnTo>
                    <a:lnTo>
                      <a:pt x="1169" y="1113"/>
                    </a:lnTo>
                    <a:lnTo>
                      <a:pt x="1194" y="1113"/>
                    </a:lnTo>
                    <a:lnTo>
                      <a:pt x="1194" y="1113"/>
                    </a:lnTo>
                    <a:lnTo>
                      <a:pt x="1206" y="1112"/>
                    </a:lnTo>
                    <a:lnTo>
                      <a:pt x="1218" y="1105"/>
                    </a:lnTo>
                    <a:lnTo>
                      <a:pt x="1228" y="1098"/>
                    </a:lnTo>
                    <a:lnTo>
                      <a:pt x="1235" y="1086"/>
                    </a:lnTo>
                    <a:lnTo>
                      <a:pt x="1296" y="1086"/>
                    </a:lnTo>
                    <a:lnTo>
                      <a:pt x="1296" y="1086"/>
                    </a:lnTo>
                    <a:lnTo>
                      <a:pt x="1302" y="1086"/>
                    </a:lnTo>
                    <a:lnTo>
                      <a:pt x="1307" y="1085"/>
                    </a:lnTo>
                    <a:lnTo>
                      <a:pt x="1314" y="1081"/>
                    </a:lnTo>
                    <a:lnTo>
                      <a:pt x="1317" y="1078"/>
                    </a:lnTo>
                    <a:lnTo>
                      <a:pt x="1323" y="1073"/>
                    </a:lnTo>
                    <a:lnTo>
                      <a:pt x="1324" y="1068"/>
                    </a:lnTo>
                    <a:lnTo>
                      <a:pt x="1328" y="1063"/>
                    </a:lnTo>
                    <a:lnTo>
                      <a:pt x="1328" y="1056"/>
                    </a:lnTo>
                    <a:lnTo>
                      <a:pt x="1328" y="1016"/>
                    </a:lnTo>
                    <a:lnTo>
                      <a:pt x="1328" y="1016"/>
                    </a:lnTo>
                    <a:lnTo>
                      <a:pt x="1328" y="1009"/>
                    </a:lnTo>
                    <a:lnTo>
                      <a:pt x="1324" y="1004"/>
                    </a:lnTo>
                    <a:lnTo>
                      <a:pt x="1323" y="999"/>
                    </a:lnTo>
                    <a:lnTo>
                      <a:pt x="1317" y="994"/>
                    </a:lnTo>
                    <a:lnTo>
                      <a:pt x="1314" y="990"/>
                    </a:lnTo>
                    <a:lnTo>
                      <a:pt x="1307" y="987"/>
                    </a:lnTo>
                    <a:lnTo>
                      <a:pt x="1302" y="985"/>
                    </a:lnTo>
                    <a:lnTo>
                      <a:pt x="1296" y="984"/>
                    </a:lnTo>
                    <a:lnTo>
                      <a:pt x="1277" y="984"/>
                    </a:lnTo>
                    <a:lnTo>
                      <a:pt x="1277" y="984"/>
                    </a:lnTo>
                    <a:lnTo>
                      <a:pt x="1282" y="962"/>
                    </a:lnTo>
                    <a:lnTo>
                      <a:pt x="1284" y="951"/>
                    </a:lnTo>
                    <a:lnTo>
                      <a:pt x="1284" y="940"/>
                    </a:lnTo>
                    <a:lnTo>
                      <a:pt x="1284" y="940"/>
                    </a:lnTo>
                    <a:lnTo>
                      <a:pt x="1280" y="904"/>
                    </a:lnTo>
                    <a:lnTo>
                      <a:pt x="1275" y="864"/>
                    </a:lnTo>
                    <a:lnTo>
                      <a:pt x="1262" y="769"/>
                    </a:lnTo>
                    <a:lnTo>
                      <a:pt x="1247" y="677"/>
                    </a:lnTo>
                    <a:lnTo>
                      <a:pt x="1231" y="601"/>
                    </a:lnTo>
                    <a:lnTo>
                      <a:pt x="1231" y="601"/>
                    </a:lnTo>
                    <a:lnTo>
                      <a:pt x="1230" y="594"/>
                    </a:lnTo>
                    <a:lnTo>
                      <a:pt x="1226" y="589"/>
                    </a:lnTo>
                    <a:lnTo>
                      <a:pt x="1223" y="584"/>
                    </a:lnTo>
                    <a:lnTo>
                      <a:pt x="1218" y="579"/>
                    </a:lnTo>
                    <a:lnTo>
                      <a:pt x="1213" y="575"/>
                    </a:lnTo>
                    <a:lnTo>
                      <a:pt x="1206" y="572"/>
                    </a:lnTo>
                    <a:lnTo>
                      <a:pt x="1201" y="570"/>
                    </a:lnTo>
                    <a:lnTo>
                      <a:pt x="1194" y="570"/>
                    </a:lnTo>
                    <a:lnTo>
                      <a:pt x="796" y="570"/>
                    </a:lnTo>
                    <a:lnTo>
                      <a:pt x="796" y="498"/>
                    </a:lnTo>
                    <a:lnTo>
                      <a:pt x="796" y="498"/>
                    </a:lnTo>
                    <a:lnTo>
                      <a:pt x="796" y="494"/>
                    </a:lnTo>
                    <a:lnTo>
                      <a:pt x="798" y="493"/>
                    </a:lnTo>
                    <a:lnTo>
                      <a:pt x="823" y="467"/>
                    </a:lnTo>
                    <a:lnTo>
                      <a:pt x="823" y="467"/>
                    </a:lnTo>
                    <a:lnTo>
                      <a:pt x="843" y="477"/>
                    </a:lnTo>
                    <a:lnTo>
                      <a:pt x="864" y="488"/>
                    </a:lnTo>
                    <a:lnTo>
                      <a:pt x="886" y="494"/>
                    </a:lnTo>
                    <a:lnTo>
                      <a:pt x="908" y="501"/>
                    </a:lnTo>
                    <a:lnTo>
                      <a:pt x="930" y="504"/>
                    </a:lnTo>
                    <a:lnTo>
                      <a:pt x="951" y="508"/>
                    </a:lnTo>
                    <a:lnTo>
                      <a:pt x="973" y="508"/>
                    </a:lnTo>
                    <a:lnTo>
                      <a:pt x="995" y="508"/>
                    </a:lnTo>
                    <a:lnTo>
                      <a:pt x="1017" y="504"/>
                    </a:lnTo>
                    <a:lnTo>
                      <a:pt x="1041" y="501"/>
                    </a:lnTo>
                    <a:lnTo>
                      <a:pt x="1061" y="494"/>
                    </a:lnTo>
                    <a:lnTo>
                      <a:pt x="1083" y="488"/>
                    </a:lnTo>
                    <a:lnTo>
                      <a:pt x="1103" y="477"/>
                    </a:lnTo>
                    <a:lnTo>
                      <a:pt x="1125" y="467"/>
                    </a:lnTo>
                    <a:lnTo>
                      <a:pt x="1144" y="454"/>
                    </a:lnTo>
                    <a:lnTo>
                      <a:pt x="1162" y="440"/>
                    </a:lnTo>
                    <a:lnTo>
                      <a:pt x="1162" y="440"/>
                    </a:lnTo>
                    <a:lnTo>
                      <a:pt x="1167" y="435"/>
                    </a:lnTo>
                    <a:lnTo>
                      <a:pt x="1169" y="429"/>
                    </a:lnTo>
                    <a:lnTo>
                      <a:pt x="1167" y="420"/>
                    </a:lnTo>
                    <a:lnTo>
                      <a:pt x="1164" y="415"/>
                    </a:lnTo>
                    <a:lnTo>
                      <a:pt x="783" y="7"/>
                    </a:lnTo>
                    <a:lnTo>
                      <a:pt x="783" y="7"/>
                    </a:lnTo>
                    <a:lnTo>
                      <a:pt x="778" y="2"/>
                    </a:lnTo>
                    <a:lnTo>
                      <a:pt x="771" y="0"/>
                    </a:lnTo>
                    <a:lnTo>
                      <a:pt x="764" y="2"/>
                    </a:lnTo>
                    <a:lnTo>
                      <a:pt x="757" y="5"/>
                    </a:lnTo>
                    <a:lnTo>
                      <a:pt x="757" y="5"/>
                    </a:lnTo>
                    <a:lnTo>
                      <a:pt x="742" y="24"/>
                    </a:lnTo>
                    <a:lnTo>
                      <a:pt x="727" y="44"/>
                    </a:lnTo>
                    <a:lnTo>
                      <a:pt x="715" y="64"/>
                    </a:lnTo>
                    <a:lnTo>
                      <a:pt x="703" y="86"/>
                    </a:lnTo>
                    <a:lnTo>
                      <a:pt x="695" y="108"/>
                    </a:lnTo>
                    <a:lnTo>
                      <a:pt x="687" y="130"/>
                    </a:lnTo>
                    <a:lnTo>
                      <a:pt x="682" y="154"/>
                    </a:lnTo>
                    <a:lnTo>
                      <a:pt x="678" y="175"/>
                    </a:lnTo>
                    <a:lnTo>
                      <a:pt x="676" y="199"/>
                    </a:lnTo>
                    <a:lnTo>
                      <a:pt x="676" y="223"/>
                    </a:lnTo>
                    <a:lnTo>
                      <a:pt x="678" y="246"/>
                    </a:lnTo>
                    <a:lnTo>
                      <a:pt x="682" y="270"/>
                    </a:lnTo>
                    <a:lnTo>
                      <a:pt x="688" y="292"/>
                    </a:lnTo>
                    <a:lnTo>
                      <a:pt x="695" y="315"/>
                    </a:lnTo>
                    <a:lnTo>
                      <a:pt x="705" y="337"/>
                    </a:lnTo>
                    <a:lnTo>
                      <a:pt x="715" y="358"/>
                    </a:lnTo>
                    <a:lnTo>
                      <a:pt x="626" y="449"/>
                    </a:lnTo>
                    <a:lnTo>
                      <a:pt x="626" y="449"/>
                    </a:lnTo>
                    <a:lnTo>
                      <a:pt x="623" y="454"/>
                    </a:lnTo>
                    <a:lnTo>
                      <a:pt x="621" y="459"/>
                    </a:lnTo>
                    <a:lnTo>
                      <a:pt x="621" y="570"/>
                    </a:lnTo>
                    <a:lnTo>
                      <a:pt x="364" y="570"/>
                    </a:lnTo>
                    <a:lnTo>
                      <a:pt x="364" y="570"/>
                    </a:lnTo>
                    <a:lnTo>
                      <a:pt x="349" y="572"/>
                    </a:lnTo>
                    <a:lnTo>
                      <a:pt x="337" y="577"/>
                    </a:lnTo>
                    <a:lnTo>
                      <a:pt x="326" y="585"/>
                    </a:lnTo>
                    <a:lnTo>
                      <a:pt x="316" y="597"/>
                    </a:lnTo>
                    <a:lnTo>
                      <a:pt x="172" y="832"/>
                    </a:lnTo>
                    <a:lnTo>
                      <a:pt x="78" y="872"/>
                    </a:lnTo>
                    <a:lnTo>
                      <a:pt x="78" y="872"/>
                    </a:lnTo>
                    <a:lnTo>
                      <a:pt x="71" y="876"/>
                    </a:lnTo>
                    <a:lnTo>
                      <a:pt x="66" y="879"/>
                    </a:lnTo>
                    <a:lnTo>
                      <a:pt x="57" y="891"/>
                    </a:lnTo>
                    <a:lnTo>
                      <a:pt x="51" y="903"/>
                    </a:lnTo>
                    <a:lnTo>
                      <a:pt x="49" y="909"/>
                    </a:lnTo>
                    <a:lnTo>
                      <a:pt x="49" y="916"/>
                    </a:lnTo>
                    <a:lnTo>
                      <a:pt x="49" y="1000"/>
                    </a:lnTo>
                    <a:lnTo>
                      <a:pt x="15" y="1000"/>
                    </a:lnTo>
                    <a:lnTo>
                      <a:pt x="15" y="1000"/>
                    </a:lnTo>
                    <a:lnTo>
                      <a:pt x="9" y="1002"/>
                    </a:lnTo>
                    <a:lnTo>
                      <a:pt x="3" y="1007"/>
                    </a:lnTo>
                    <a:lnTo>
                      <a:pt x="0" y="1012"/>
                    </a:lnTo>
                    <a:lnTo>
                      <a:pt x="0" y="1019"/>
                    </a:lnTo>
                    <a:lnTo>
                      <a:pt x="22" y="1095"/>
                    </a:lnTo>
                    <a:close/>
                    <a:moveTo>
                      <a:pt x="1102" y="1113"/>
                    </a:moveTo>
                    <a:lnTo>
                      <a:pt x="1102" y="1113"/>
                    </a:lnTo>
                    <a:lnTo>
                      <a:pt x="1100" y="1130"/>
                    </a:lnTo>
                    <a:lnTo>
                      <a:pt x="1095" y="1147"/>
                    </a:lnTo>
                    <a:lnTo>
                      <a:pt x="1086" y="1162"/>
                    </a:lnTo>
                    <a:lnTo>
                      <a:pt x="1076" y="1176"/>
                    </a:lnTo>
                    <a:lnTo>
                      <a:pt x="1063" y="1186"/>
                    </a:lnTo>
                    <a:lnTo>
                      <a:pt x="1048" y="1194"/>
                    </a:lnTo>
                    <a:lnTo>
                      <a:pt x="1031" y="1199"/>
                    </a:lnTo>
                    <a:lnTo>
                      <a:pt x="1014" y="1201"/>
                    </a:lnTo>
                    <a:lnTo>
                      <a:pt x="1014" y="1201"/>
                    </a:lnTo>
                    <a:lnTo>
                      <a:pt x="995" y="1199"/>
                    </a:lnTo>
                    <a:lnTo>
                      <a:pt x="978" y="1194"/>
                    </a:lnTo>
                    <a:lnTo>
                      <a:pt x="963" y="1186"/>
                    </a:lnTo>
                    <a:lnTo>
                      <a:pt x="951" y="1176"/>
                    </a:lnTo>
                    <a:lnTo>
                      <a:pt x="940" y="1162"/>
                    </a:lnTo>
                    <a:lnTo>
                      <a:pt x="931" y="1147"/>
                    </a:lnTo>
                    <a:lnTo>
                      <a:pt x="926" y="1130"/>
                    </a:lnTo>
                    <a:lnTo>
                      <a:pt x="924" y="1113"/>
                    </a:lnTo>
                    <a:lnTo>
                      <a:pt x="924" y="1113"/>
                    </a:lnTo>
                    <a:lnTo>
                      <a:pt x="924" y="1113"/>
                    </a:lnTo>
                    <a:lnTo>
                      <a:pt x="924" y="1113"/>
                    </a:lnTo>
                    <a:lnTo>
                      <a:pt x="926" y="1095"/>
                    </a:lnTo>
                    <a:lnTo>
                      <a:pt x="931" y="1078"/>
                    </a:lnTo>
                    <a:lnTo>
                      <a:pt x="940" y="1063"/>
                    </a:lnTo>
                    <a:lnTo>
                      <a:pt x="951" y="1049"/>
                    </a:lnTo>
                    <a:lnTo>
                      <a:pt x="963" y="1039"/>
                    </a:lnTo>
                    <a:lnTo>
                      <a:pt x="978" y="1031"/>
                    </a:lnTo>
                    <a:lnTo>
                      <a:pt x="995" y="1026"/>
                    </a:lnTo>
                    <a:lnTo>
                      <a:pt x="1014" y="1024"/>
                    </a:lnTo>
                    <a:lnTo>
                      <a:pt x="1014" y="1024"/>
                    </a:lnTo>
                    <a:lnTo>
                      <a:pt x="1031" y="1026"/>
                    </a:lnTo>
                    <a:lnTo>
                      <a:pt x="1048" y="1031"/>
                    </a:lnTo>
                    <a:lnTo>
                      <a:pt x="1063" y="1039"/>
                    </a:lnTo>
                    <a:lnTo>
                      <a:pt x="1076" y="1049"/>
                    </a:lnTo>
                    <a:lnTo>
                      <a:pt x="1086" y="1063"/>
                    </a:lnTo>
                    <a:lnTo>
                      <a:pt x="1095" y="1078"/>
                    </a:lnTo>
                    <a:lnTo>
                      <a:pt x="1100" y="1095"/>
                    </a:lnTo>
                    <a:lnTo>
                      <a:pt x="1102" y="1113"/>
                    </a:lnTo>
                    <a:lnTo>
                      <a:pt x="1102" y="1113"/>
                    </a:lnTo>
                    <a:lnTo>
                      <a:pt x="1102" y="1113"/>
                    </a:lnTo>
                    <a:lnTo>
                      <a:pt x="1102" y="1113"/>
                    </a:lnTo>
                    <a:close/>
                    <a:moveTo>
                      <a:pt x="445" y="1113"/>
                    </a:moveTo>
                    <a:lnTo>
                      <a:pt x="445" y="1113"/>
                    </a:lnTo>
                    <a:lnTo>
                      <a:pt x="444" y="1130"/>
                    </a:lnTo>
                    <a:lnTo>
                      <a:pt x="439" y="1147"/>
                    </a:lnTo>
                    <a:lnTo>
                      <a:pt x="430" y="1162"/>
                    </a:lnTo>
                    <a:lnTo>
                      <a:pt x="418" y="1176"/>
                    </a:lnTo>
                    <a:lnTo>
                      <a:pt x="407" y="1186"/>
                    </a:lnTo>
                    <a:lnTo>
                      <a:pt x="391" y="1194"/>
                    </a:lnTo>
                    <a:lnTo>
                      <a:pt x="375" y="1199"/>
                    </a:lnTo>
                    <a:lnTo>
                      <a:pt x="356" y="1201"/>
                    </a:lnTo>
                    <a:lnTo>
                      <a:pt x="356" y="1201"/>
                    </a:lnTo>
                    <a:lnTo>
                      <a:pt x="339" y="1199"/>
                    </a:lnTo>
                    <a:lnTo>
                      <a:pt x="322" y="1194"/>
                    </a:lnTo>
                    <a:lnTo>
                      <a:pt x="307" y="1186"/>
                    </a:lnTo>
                    <a:lnTo>
                      <a:pt x="294" y="1176"/>
                    </a:lnTo>
                    <a:lnTo>
                      <a:pt x="283" y="1162"/>
                    </a:lnTo>
                    <a:lnTo>
                      <a:pt x="275" y="1147"/>
                    </a:lnTo>
                    <a:lnTo>
                      <a:pt x="270" y="1130"/>
                    </a:lnTo>
                    <a:lnTo>
                      <a:pt x="268" y="1113"/>
                    </a:lnTo>
                    <a:lnTo>
                      <a:pt x="268" y="1113"/>
                    </a:lnTo>
                    <a:lnTo>
                      <a:pt x="268" y="1113"/>
                    </a:lnTo>
                    <a:lnTo>
                      <a:pt x="268" y="1113"/>
                    </a:lnTo>
                    <a:lnTo>
                      <a:pt x="270" y="1095"/>
                    </a:lnTo>
                    <a:lnTo>
                      <a:pt x="275" y="1078"/>
                    </a:lnTo>
                    <a:lnTo>
                      <a:pt x="283" y="1063"/>
                    </a:lnTo>
                    <a:lnTo>
                      <a:pt x="294" y="1049"/>
                    </a:lnTo>
                    <a:lnTo>
                      <a:pt x="307" y="1039"/>
                    </a:lnTo>
                    <a:lnTo>
                      <a:pt x="322" y="1031"/>
                    </a:lnTo>
                    <a:lnTo>
                      <a:pt x="339" y="1026"/>
                    </a:lnTo>
                    <a:lnTo>
                      <a:pt x="356" y="1024"/>
                    </a:lnTo>
                    <a:lnTo>
                      <a:pt x="356" y="1024"/>
                    </a:lnTo>
                    <a:lnTo>
                      <a:pt x="375" y="1026"/>
                    </a:lnTo>
                    <a:lnTo>
                      <a:pt x="391" y="1031"/>
                    </a:lnTo>
                    <a:lnTo>
                      <a:pt x="407" y="1039"/>
                    </a:lnTo>
                    <a:lnTo>
                      <a:pt x="418" y="1049"/>
                    </a:lnTo>
                    <a:lnTo>
                      <a:pt x="430" y="1063"/>
                    </a:lnTo>
                    <a:lnTo>
                      <a:pt x="439" y="1078"/>
                    </a:lnTo>
                    <a:lnTo>
                      <a:pt x="444" y="1095"/>
                    </a:lnTo>
                    <a:lnTo>
                      <a:pt x="445" y="1113"/>
                    </a:lnTo>
                    <a:lnTo>
                      <a:pt x="445" y="1113"/>
                    </a:lnTo>
                    <a:lnTo>
                      <a:pt x="445" y="1113"/>
                    </a:lnTo>
                    <a:lnTo>
                      <a:pt x="445" y="1113"/>
                    </a:lnTo>
                    <a:close/>
                    <a:moveTo>
                      <a:pt x="272" y="790"/>
                    </a:moveTo>
                    <a:lnTo>
                      <a:pt x="356" y="639"/>
                    </a:lnTo>
                    <a:lnTo>
                      <a:pt x="356" y="639"/>
                    </a:lnTo>
                    <a:lnTo>
                      <a:pt x="359" y="636"/>
                    </a:lnTo>
                    <a:lnTo>
                      <a:pt x="364" y="633"/>
                    </a:lnTo>
                    <a:lnTo>
                      <a:pt x="369" y="631"/>
                    </a:lnTo>
                    <a:lnTo>
                      <a:pt x="375" y="629"/>
                    </a:lnTo>
                    <a:lnTo>
                      <a:pt x="569" y="629"/>
                    </a:lnTo>
                    <a:lnTo>
                      <a:pt x="569" y="629"/>
                    </a:lnTo>
                    <a:lnTo>
                      <a:pt x="572" y="631"/>
                    </a:lnTo>
                    <a:lnTo>
                      <a:pt x="575" y="633"/>
                    </a:lnTo>
                    <a:lnTo>
                      <a:pt x="577" y="636"/>
                    </a:lnTo>
                    <a:lnTo>
                      <a:pt x="577" y="641"/>
                    </a:lnTo>
                    <a:lnTo>
                      <a:pt x="525" y="764"/>
                    </a:lnTo>
                    <a:lnTo>
                      <a:pt x="525" y="764"/>
                    </a:lnTo>
                    <a:lnTo>
                      <a:pt x="521" y="769"/>
                    </a:lnTo>
                    <a:lnTo>
                      <a:pt x="518" y="773"/>
                    </a:lnTo>
                    <a:lnTo>
                      <a:pt x="513" y="774"/>
                    </a:lnTo>
                    <a:lnTo>
                      <a:pt x="508" y="776"/>
                    </a:lnTo>
                    <a:lnTo>
                      <a:pt x="364" y="776"/>
                    </a:lnTo>
                    <a:lnTo>
                      <a:pt x="364" y="776"/>
                    </a:lnTo>
                    <a:lnTo>
                      <a:pt x="359" y="776"/>
                    </a:lnTo>
                    <a:lnTo>
                      <a:pt x="354" y="779"/>
                    </a:lnTo>
                    <a:lnTo>
                      <a:pt x="346" y="790"/>
                    </a:lnTo>
                    <a:lnTo>
                      <a:pt x="346" y="790"/>
                    </a:lnTo>
                    <a:lnTo>
                      <a:pt x="341" y="795"/>
                    </a:lnTo>
                    <a:lnTo>
                      <a:pt x="336" y="796"/>
                    </a:lnTo>
                    <a:lnTo>
                      <a:pt x="331" y="798"/>
                    </a:lnTo>
                    <a:lnTo>
                      <a:pt x="326" y="800"/>
                    </a:lnTo>
                    <a:lnTo>
                      <a:pt x="278" y="800"/>
                    </a:lnTo>
                    <a:lnTo>
                      <a:pt x="278" y="800"/>
                    </a:lnTo>
                    <a:lnTo>
                      <a:pt x="275" y="798"/>
                    </a:lnTo>
                    <a:lnTo>
                      <a:pt x="272" y="796"/>
                    </a:lnTo>
                    <a:lnTo>
                      <a:pt x="272" y="793"/>
                    </a:lnTo>
                    <a:lnTo>
                      <a:pt x="272" y="790"/>
                    </a:lnTo>
                    <a:lnTo>
                      <a:pt x="272" y="790"/>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sp>
            <p:nvSpPr>
              <p:cNvPr id="129" name="Freeform 40">
                <a:extLst>
                  <a:ext uri="{FF2B5EF4-FFF2-40B4-BE49-F238E27FC236}">
                    <a16:creationId xmlns:a16="http://schemas.microsoft.com/office/drawing/2014/main" id="{0258155E-B98C-4F13-9D18-C53F181E2A15}"/>
                  </a:ext>
                </a:extLst>
              </p:cNvPr>
              <p:cNvSpPr>
                <a:spLocks/>
              </p:cNvSpPr>
              <p:nvPr/>
            </p:nvSpPr>
            <p:spPr bwMode="auto">
              <a:xfrm>
                <a:off x="1988429" y="6046597"/>
                <a:ext cx="42398" cy="41073"/>
              </a:xfrm>
              <a:custGeom>
                <a:avLst/>
                <a:gdLst/>
                <a:ahLst/>
                <a:cxnLst>
                  <a:cxn ang="0">
                    <a:pos x="32" y="0"/>
                  </a:cxn>
                  <a:cxn ang="0">
                    <a:pos x="32" y="0"/>
                  </a:cxn>
                  <a:cxn ang="0">
                    <a:pos x="27" y="0"/>
                  </a:cxn>
                  <a:cxn ang="0">
                    <a:pos x="20" y="2"/>
                  </a:cxn>
                  <a:cxn ang="0">
                    <a:pos x="15" y="5"/>
                  </a:cxn>
                  <a:cxn ang="0">
                    <a:pos x="10" y="9"/>
                  </a:cxn>
                  <a:cxn ang="0">
                    <a:pos x="7" y="14"/>
                  </a:cxn>
                  <a:cxn ang="0">
                    <a:pos x="3" y="19"/>
                  </a:cxn>
                  <a:cxn ang="0">
                    <a:pos x="2" y="26"/>
                  </a:cxn>
                  <a:cxn ang="0">
                    <a:pos x="0" y="32"/>
                  </a:cxn>
                  <a:cxn ang="0">
                    <a:pos x="0" y="32"/>
                  </a:cxn>
                  <a:cxn ang="0">
                    <a:pos x="0" y="32"/>
                  </a:cxn>
                  <a:cxn ang="0">
                    <a:pos x="0" y="32"/>
                  </a:cxn>
                  <a:cxn ang="0">
                    <a:pos x="2" y="38"/>
                  </a:cxn>
                  <a:cxn ang="0">
                    <a:pos x="3" y="44"/>
                  </a:cxn>
                  <a:cxn ang="0">
                    <a:pos x="7" y="49"/>
                  </a:cxn>
                  <a:cxn ang="0">
                    <a:pos x="10" y="54"/>
                  </a:cxn>
                  <a:cxn ang="0">
                    <a:pos x="15" y="58"/>
                  </a:cxn>
                  <a:cxn ang="0">
                    <a:pos x="20" y="61"/>
                  </a:cxn>
                  <a:cxn ang="0">
                    <a:pos x="27" y="63"/>
                  </a:cxn>
                  <a:cxn ang="0">
                    <a:pos x="32" y="63"/>
                  </a:cxn>
                  <a:cxn ang="0">
                    <a:pos x="32" y="63"/>
                  </a:cxn>
                  <a:cxn ang="0">
                    <a:pos x="39" y="63"/>
                  </a:cxn>
                  <a:cxn ang="0">
                    <a:pos x="45" y="61"/>
                  </a:cxn>
                  <a:cxn ang="0">
                    <a:pos x="51" y="58"/>
                  </a:cxn>
                  <a:cxn ang="0">
                    <a:pos x="56" y="54"/>
                  </a:cxn>
                  <a:cxn ang="0">
                    <a:pos x="59" y="49"/>
                  </a:cxn>
                  <a:cxn ang="0">
                    <a:pos x="62" y="44"/>
                  </a:cxn>
                  <a:cxn ang="0">
                    <a:pos x="64" y="38"/>
                  </a:cxn>
                  <a:cxn ang="0">
                    <a:pos x="64" y="32"/>
                  </a:cxn>
                  <a:cxn ang="0">
                    <a:pos x="64" y="32"/>
                  </a:cxn>
                  <a:cxn ang="0">
                    <a:pos x="64" y="32"/>
                  </a:cxn>
                  <a:cxn ang="0">
                    <a:pos x="64" y="32"/>
                  </a:cxn>
                  <a:cxn ang="0">
                    <a:pos x="64" y="26"/>
                  </a:cxn>
                  <a:cxn ang="0">
                    <a:pos x="62" y="19"/>
                  </a:cxn>
                  <a:cxn ang="0">
                    <a:pos x="59" y="14"/>
                  </a:cxn>
                  <a:cxn ang="0">
                    <a:pos x="56" y="9"/>
                  </a:cxn>
                  <a:cxn ang="0">
                    <a:pos x="51" y="5"/>
                  </a:cxn>
                  <a:cxn ang="0">
                    <a:pos x="45" y="2"/>
                  </a:cxn>
                  <a:cxn ang="0">
                    <a:pos x="39" y="0"/>
                  </a:cxn>
                  <a:cxn ang="0">
                    <a:pos x="32" y="0"/>
                  </a:cxn>
                  <a:cxn ang="0">
                    <a:pos x="32" y="0"/>
                  </a:cxn>
                </a:cxnLst>
                <a:rect l="0" t="0" r="r" b="b"/>
                <a:pathLst>
                  <a:path w="64" h="63">
                    <a:moveTo>
                      <a:pt x="32" y="0"/>
                    </a:moveTo>
                    <a:lnTo>
                      <a:pt x="32" y="0"/>
                    </a:lnTo>
                    <a:lnTo>
                      <a:pt x="27" y="0"/>
                    </a:lnTo>
                    <a:lnTo>
                      <a:pt x="20" y="2"/>
                    </a:lnTo>
                    <a:lnTo>
                      <a:pt x="15" y="5"/>
                    </a:lnTo>
                    <a:lnTo>
                      <a:pt x="10" y="9"/>
                    </a:lnTo>
                    <a:lnTo>
                      <a:pt x="7" y="14"/>
                    </a:lnTo>
                    <a:lnTo>
                      <a:pt x="3" y="19"/>
                    </a:lnTo>
                    <a:lnTo>
                      <a:pt x="2" y="26"/>
                    </a:lnTo>
                    <a:lnTo>
                      <a:pt x="0" y="32"/>
                    </a:lnTo>
                    <a:lnTo>
                      <a:pt x="0" y="32"/>
                    </a:lnTo>
                    <a:lnTo>
                      <a:pt x="0" y="32"/>
                    </a:lnTo>
                    <a:lnTo>
                      <a:pt x="0" y="32"/>
                    </a:lnTo>
                    <a:lnTo>
                      <a:pt x="2" y="38"/>
                    </a:lnTo>
                    <a:lnTo>
                      <a:pt x="3" y="44"/>
                    </a:lnTo>
                    <a:lnTo>
                      <a:pt x="7" y="49"/>
                    </a:lnTo>
                    <a:lnTo>
                      <a:pt x="10" y="54"/>
                    </a:lnTo>
                    <a:lnTo>
                      <a:pt x="15" y="58"/>
                    </a:lnTo>
                    <a:lnTo>
                      <a:pt x="20" y="61"/>
                    </a:lnTo>
                    <a:lnTo>
                      <a:pt x="27" y="63"/>
                    </a:lnTo>
                    <a:lnTo>
                      <a:pt x="32" y="63"/>
                    </a:lnTo>
                    <a:lnTo>
                      <a:pt x="32" y="63"/>
                    </a:lnTo>
                    <a:lnTo>
                      <a:pt x="39" y="63"/>
                    </a:lnTo>
                    <a:lnTo>
                      <a:pt x="45" y="61"/>
                    </a:lnTo>
                    <a:lnTo>
                      <a:pt x="51" y="58"/>
                    </a:lnTo>
                    <a:lnTo>
                      <a:pt x="56" y="54"/>
                    </a:lnTo>
                    <a:lnTo>
                      <a:pt x="59" y="49"/>
                    </a:lnTo>
                    <a:lnTo>
                      <a:pt x="62" y="44"/>
                    </a:lnTo>
                    <a:lnTo>
                      <a:pt x="64" y="38"/>
                    </a:lnTo>
                    <a:lnTo>
                      <a:pt x="64" y="32"/>
                    </a:lnTo>
                    <a:lnTo>
                      <a:pt x="64" y="32"/>
                    </a:lnTo>
                    <a:lnTo>
                      <a:pt x="64" y="32"/>
                    </a:lnTo>
                    <a:lnTo>
                      <a:pt x="64" y="32"/>
                    </a:lnTo>
                    <a:lnTo>
                      <a:pt x="64" y="26"/>
                    </a:lnTo>
                    <a:lnTo>
                      <a:pt x="62" y="19"/>
                    </a:lnTo>
                    <a:lnTo>
                      <a:pt x="59" y="14"/>
                    </a:lnTo>
                    <a:lnTo>
                      <a:pt x="56" y="9"/>
                    </a:lnTo>
                    <a:lnTo>
                      <a:pt x="51" y="5"/>
                    </a:lnTo>
                    <a:lnTo>
                      <a:pt x="45" y="2"/>
                    </a:lnTo>
                    <a:lnTo>
                      <a:pt x="39" y="0"/>
                    </a:lnTo>
                    <a:lnTo>
                      <a:pt x="32" y="0"/>
                    </a:lnTo>
                    <a:lnTo>
                      <a:pt x="32" y="0"/>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sp>
            <p:nvSpPr>
              <p:cNvPr id="130" name="Freeform 41">
                <a:extLst>
                  <a:ext uri="{FF2B5EF4-FFF2-40B4-BE49-F238E27FC236}">
                    <a16:creationId xmlns:a16="http://schemas.microsoft.com/office/drawing/2014/main" id="{32B72086-62A0-4768-A7AB-F37289177A95}"/>
                  </a:ext>
                </a:extLst>
              </p:cNvPr>
              <p:cNvSpPr>
                <a:spLocks/>
              </p:cNvSpPr>
              <p:nvPr/>
            </p:nvSpPr>
            <p:spPr bwMode="auto">
              <a:xfrm>
                <a:off x="2424339" y="6046603"/>
                <a:ext cx="42398" cy="41073"/>
              </a:xfrm>
              <a:custGeom>
                <a:avLst/>
                <a:gdLst/>
                <a:ahLst/>
                <a:cxnLst>
                  <a:cxn ang="0">
                    <a:pos x="32" y="0"/>
                  </a:cxn>
                  <a:cxn ang="0">
                    <a:pos x="32" y="0"/>
                  </a:cxn>
                  <a:cxn ang="0">
                    <a:pos x="25" y="0"/>
                  </a:cxn>
                  <a:cxn ang="0">
                    <a:pos x="18" y="2"/>
                  </a:cxn>
                  <a:cxn ang="0">
                    <a:pos x="13" y="5"/>
                  </a:cxn>
                  <a:cxn ang="0">
                    <a:pos x="8" y="9"/>
                  </a:cxn>
                  <a:cxn ang="0">
                    <a:pos x="5" y="14"/>
                  </a:cxn>
                  <a:cxn ang="0">
                    <a:pos x="1" y="19"/>
                  </a:cxn>
                  <a:cxn ang="0">
                    <a:pos x="0" y="26"/>
                  </a:cxn>
                  <a:cxn ang="0">
                    <a:pos x="0" y="32"/>
                  </a:cxn>
                  <a:cxn ang="0">
                    <a:pos x="0" y="32"/>
                  </a:cxn>
                  <a:cxn ang="0">
                    <a:pos x="0" y="32"/>
                  </a:cxn>
                  <a:cxn ang="0">
                    <a:pos x="0" y="32"/>
                  </a:cxn>
                  <a:cxn ang="0">
                    <a:pos x="0" y="38"/>
                  </a:cxn>
                  <a:cxn ang="0">
                    <a:pos x="1" y="44"/>
                  </a:cxn>
                  <a:cxn ang="0">
                    <a:pos x="5" y="49"/>
                  </a:cxn>
                  <a:cxn ang="0">
                    <a:pos x="8" y="54"/>
                  </a:cxn>
                  <a:cxn ang="0">
                    <a:pos x="13" y="58"/>
                  </a:cxn>
                  <a:cxn ang="0">
                    <a:pos x="18" y="61"/>
                  </a:cxn>
                  <a:cxn ang="0">
                    <a:pos x="25" y="63"/>
                  </a:cxn>
                  <a:cxn ang="0">
                    <a:pos x="32" y="63"/>
                  </a:cxn>
                  <a:cxn ang="0">
                    <a:pos x="32" y="63"/>
                  </a:cxn>
                  <a:cxn ang="0">
                    <a:pos x="39" y="63"/>
                  </a:cxn>
                  <a:cxn ang="0">
                    <a:pos x="44" y="61"/>
                  </a:cxn>
                  <a:cxn ang="0">
                    <a:pos x="49" y="58"/>
                  </a:cxn>
                  <a:cxn ang="0">
                    <a:pos x="54" y="54"/>
                  </a:cxn>
                  <a:cxn ang="0">
                    <a:pos x="57" y="49"/>
                  </a:cxn>
                  <a:cxn ang="0">
                    <a:pos x="61" y="44"/>
                  </a:cxn>
                  <a:cxn ang="0">
                    <a:pos x="62" y="38"/>
                  </a:cxn>
                  <a:cxn ang="0">
                    <a:pos x="64" y="32"/>
                  </a:cxn>
                  <a:cxn ang="0">
                    <a:pos x="64" y="32"/>
                  </a:cxn>
                  <a:cxn ang="0">
                    <a:pos x="64" y="32"/>
                  </a:cxn>
                  <a:cxn ang="0">
                    <a:pos x="64" y="32"/>
                  </a:cxn>
                  <a:cxn ang="0">
                    <a:pos x="62" y="26"/>
                  </a:cxn>
                  <a:cxn ang="0">
                    <a:pos x="61" y="19"/>
                  </a:cxn>
                  <a:cxn ang="0">
                    <a:pos x="57" y="14"/>
                  </a:cxn>
                  <a:cxn ang="0">
                    <a:pos x="54" y="9"/>
                  </a:cxn>
                  <a:cxn ang="0">
                    <a:pos x="49" y="5"/>
                  </a:cxn>
                  <a:cxn ang="0">
                    <a:pos x="44" y="2"/>
                  </a:cxn>
                  <a:cxn ang="0">
                    <a:pos x="39" y="0"/>
                  </a:cxn>
                  <a:cxn ang="0">
                    <a:pos x="32" y="0"/>
                  </a:cxn>
                  <a:cxn ang="0">
                    <a:pos x="32" y="0"/>
                  </a:cxn>
                </a:cxnLst>
                <a:rect l="0" t="0" r="r" b="b"/>
                <a:pathLst>
                  <a:path w="64" h="63">
                    <a:moveTo>
                      <a:pt x="32" y="0"/>
                    </a:moveTo>
                    <a:lnTo>
                      <a:pt x="32" y="0"/>
                    </a:lnTo>
                    <a:lnTo>
                      <a:pt x="25" y="0"/>
                    </a:lnTo>
                    <a:lnTo>
                      <a:pt x="18" y="2"/>
                    </a:lnTo>
                    <a:lnTo>
                      <a:pt x="13" y="5"/>
                    </a:lnTo>
                    <a:lnTo>
                      <a:pt x="8" y="9"/>
                    </a:lnTo>
                    <a:lnTo>
                      <a:pt x="5" y="14"/>
                    </a:lnTo>
                    <a:lnTo>
                      <a:pt x="1" y="19"/>
                    </a:lnTo>
                    <a:lnTo>
                      <a:pt x="0" y="26"/>
                    </a:lnTo>
                    <a:lnTo>
                      <a:pt x="0" y="32"/>
                    </a:lnTo>
                    <a:lnTo>
                      <a:pt x="0" y="32"/>
                    </a:lnTo>
                    <a:lnTo>
                      <a:pt x="0" y="32"/>
                    </a:lnTo>
                    <a:lnTo>
                      <a:pt x="0" y="32"/>
                    </a:lnTo>
                    <a:lnTo>
                      <a:pt x="0" y="38"/>
                    </a:lnTo>
                    <a:lnTo>
                      <a:pt x="1" y="44"/>
                    </a:lnTo>
                    <a:lnTo>
                      <a:pt x="5" y="49"/>
                    </a:lnTo>
                    <a:lnTo>
                      <a:pt x="8" y="54"/>
                    </a:lnTo>
                    <a:lnTo>
                      <a:pt x="13" y="58"/>
                    </a:lnTo>
                    <a:lnTo>
                      <a:pt x="18" y="61"/>
                    </a:lnTo>
                    <a:lnTo>
                      <a:pt x="25" y="63"/>
                    </a:lnTo>
                    <a:lnTo>
                      <a:pt x="32" y="63"/>
                    </a:lnTo>
                    <a:lnTo>
                      <a:pt x="32" y="63"/>
                    </a:lnTo>
                    <a:lnTo>
                      <a:pt x="39" y="63"/>
                    </a:lnTo>
                    <a:lnTo>
                      <a:pt x="44" y="61"/>
                    </a:lnTo>
                    <a:lnTo>
                      <a:pt x="49" y="58"/>
                    </a:lnTo>
                    <a:lnTo>
                      <a:pt x="54" y="54"/>
                    </a:lnTo>
                    <a:lnTo>
                      <a:pt x="57" y="49"/>
                    </a:lnTo>
                    <a:lnTo>
                      <a:pt x="61" y="44"/>
                    </a:lnTo>
                    <a:lnTo>
                      <a:pt x="62" y="38"/>
                    </a:lnTo>
                    <a:lnTo>
                      <a:pt x="64" y="32"/>
                    </a:lnTo>
                    <a:lnTo>
                      <a:pt x="64" y="32"/>
                    </a:lnTo>
                    <a:lnTo>
                      <a:pt x="64" y="32"/>
                    </a:lnTo>
                    <a:lnTo>
                      <a:pt x="64" y="32"/>
                    </a:lnTo>
                    <a:lnTo>
                      <a:pt x="62" y="26"/>
                    </a:lnTo>
                    <a:lnTo>
                      <a:pt x="61" y="19"/>
                    </a:lnTo>
                    <a:lnTo>
                      <a:pt x="57" y="14"/>
                    </a:lnTo>
                    <a:lnTo>
                      <a:pt x="54" y="9"/>
                    </a:lnTo>
                    <a:lnTo>
                      <a:pt x="49" y="5"/>
                    </a:lnTo>
                    <a:lnTo>
                      <a:pt x="44" y="2"/>
                    </a:lnTo>
                    <a:lnTo>
                      <a:pt x="39" y="0"/>
                    </a:lnTo>
                    <a:lnTo>
                      <a:pt x="32" y="0"/>
                    </a:lnTo>
                    <a:lnTo>
                      <a:pt x="32" y="0"/>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sp>
            <p:nvSpPr>
              <p:cNvPr id="131" name="Freeform 42">
                <a:extLst>
                  <a:ext uri="{FF2B5EF4-FFF2-40B4-BE49-F238E27FC236}">
                    <a16:creationId xmlns:a16="http://schemas.microsoft.com/office/drawing/2014/main" id="{DBD81EED-13DE-48C6-BE34-C8EC500FC3EA}"/>
                  </a:ext>
                </a:extLst>
              </p:cNvPr>
              <p:cNvSpPr>
                <a:spLocks/>
              </p:cNvSpPr>
              <p:nvPr/>
            </p:nvSpPr>
            <p:spPr bwMode="auto">
              <a:xfrm>
                <a:off x="2415052" y="5386764"/>
                <a:ext cx="91423" cy="91421"/>
              </a:xfrm>
              <a:custGeom>
                <a:avLst/>
                <a:gdLst/>
                <a:ahLst/>
                <a:cxnLst>
                  <a:cxn ang="0">
                    <a:pos x="80" y="0"/>
                  </a:cxn>
                  <a:cxn ang="0">
                    <a:pos x="80" y="0"/>
                  </a:cxn>
                  <a:cxn ang="0">
                    <a:pos x="71" y="0"/>
                  </a:cxn>
                  <a:cxn ang="0">
                    <a:pos x="61" y="2"/>
                  </a:cxn>
                  <a:cxn ang="0">
                    <a:pos x="53" y="7"/>
                  </a:cxn>
                  <a:cxn ang="0">
                    <a:pos x="44" y="12"/>
                  </a:cxn>
                  <a:cxn ang="0">
                    <a:pos x="0" y="51"/>
                  </a:cxn>
                  <a:cxn ang="0">
                    <a:pos x="80" y="138"/>
                  </a:cxn>
                  <a:cxn ang="0">
                    <a:pos x="123" y="100"/>
                  </a:cxn>
                  <a:cxn ang="0">
                    <a:pos x="123" y="100"/>
                  </a:cxn>
                  <a:cxn ang="0">
                    <a:pos x="130" y="93"/>
                  </a:cxn>
                  <a:cxn ang="0">
                    <a:pos x="135" y="84"/>
                  </a:cxn>
                  <a:cxn ang="0">
                    <a:pos x="139" y="76"/>
                  </a:cxn>
                  <a:cxn ang="0">
                    <a:pos x="139" y="66"/>
                  </a:cxn>
                  <a:cxn ang="0">
                    <a:pos x="139" y="56"/>
                  </a:cxn>
                  <a:cxn ang="0">
                    <a:pos x="137" y="47"/>
                  </a:cxn>
                  <a:cxn ang="0">
                    <a:pos x="134" y="39"/>
                  </a:cxn>
                  <a:cxn ang="0">
                    <a:pos x="127" y="30"/>
                  </a:cxn>
                  <a:cxn ang="0">
                    <a:pos x="115" y="15"/>
                  </a:cxn>
                  <a:cxn ang="0">
                    <a:pos x="115" y="15"/>
                  </a:cxn>
                  <a:cxn ang="0">
                    <a:pos x="107" y="8"/>
                  </a:cxn>
                  <a:cxn ang="0">
                    <a:pos x="98" y="3"/>
                  </a:cxn>
                  <a:cxn ang="0">
                    <a:pos x="90" y="0"/>
                  </a:cxn>
                  <a:cxn ang="0">
                    <a:pos x="80" y="0"/>
                  </a:cxn>
                  <a:cxn ang="0">
                    <a:pos x="80" y="0"/>
                  </a:cxn>
                </a:cxnLst>
                <a:rect l="0" t="0" r="r" b="b"/>
                <a:pathLst>
                  <a:path w="139" h="138">
                    <a:moveTo>
                      <a:pt x="80" y="0"/>
                    </a:moveTo>
                    <a:lnTo>
                      <a:pt x="80" y="0"/>
                    </a:lnTo>
                    <a:lnTo>
                      <a:pt x="71" y="0"/>
                    </a:lnTo>
                    <a:lnTo>
                      <a:pt x="61" y="2"/>
                    </a:lnTo>
                    <a:lnTo>
                      <a:pt x="53" y="7"/>
                    </a:lnTo>
                    <a:lnTo>
                      <a:pt x="44" y="12"/>
                    </a:lnTo>
                    <a:lnTo>
                      <a:pt x="0" y="51"/>
                    </a:lnTo>
                    <a:lnTo>
                      <a:pt x="80" y="138"/>
                    </a:lnTo>
                    <a:lnTo>
                      <a:pt x="123" y="100"/>
                    </a:lnTo>
                    <a:lnTo>
                      <a:pt x="123" y="100"/>
                    </a:lnTo>
                    <a:lnTo>
                      <a:pt x="130" y="93"/>
                    </a:lnTo>
                    <a:lnTo>
                      <a:pt x="135" y="84"/>
                    </a:lnTo>
                    <a:lnTo>
                      <a:pt x="139" y="76"/>
                    </a:lnTo>
                    <a:lnTo>
                      <a:pt x="139" y="66"/>
                    </a:lnTo>
                    <a:lnTo>
                      <a:pt x="139" y="56"/>
                    </a:lnTo>
                    <a:lnTo>
                      <a:pt x="137" y="47"/>
                    </a:lnTo>
                    <a:lnTo>
                      <a:pt x="134" y="39"/>
                    </a:lnTo>
                    <a:lnTo>
                      <a:pt x="127" y="30"/>
                    </a:lnTo>
                    <a:lnTo>
                      <a:pt x="115" y="15"/>
                    </a:lnTo>
                    <a:lnTo>
                      <a:pt x="115" y="15"/>
                    </a:lnTo>
                    <a:lnTo>
                      <a:pt x="107" y="8"/>
                    </a:lnTo>
                    <a:lnTo>
                      <a:pt x="98" y="3"/>
                    </a:lnTo>
                    <a:lnTo>
                      <a:pt x="90" y="0"/>
                    </a:lnTo>
                    <a:lnTo>
                      <a:pt x="80" y="0"/>
                    </a:lnTo>
                    <a:lnTo>
                      <a:pt x="80" y="0"/>
                    </a:lnTo>
                    <a:close/>
                  </a:path>
                </a:pathLst>
              </a:custGeom>
              <a:grpFill/>
              <a:ln w="9525">
                <a:noFill/>
                <a:round/>
                <a:headEnd/>
                <a:tailEnd/>
              </a:ln>
            </p:spPr>
            <p:txBody>
              <a:bodyPr vert="horz" wrap="square" lIns="137653" tIns="68827" rIns="137653" bIns="68827"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33" b="0" i="0" u="none" strike="noStrike" kern="1200" cap="none" spc="0" normalizeH="0" baseline="0" noProof="0">
                  <a:ln>
                    <a:noFill/>
                  </a:ln>
                  <a:solidFill>
                    <a:srgbClr val="00B0F0"/>
                  </a:solidFill>
                  <a:effectLst/>
                  <a:uLnTx/>
                  <a:uFillTx/>
                  <a:latin typeface="+mn-lt"/>
                  <a:ea typeface="宋体" panose="02010600030101010101" pitchFamily="2" charset="-122"/>
                  <a:cs typeface="Arial" panose="020B0604020202020204" pitchFamily="34" charset="0"/>
                </a:endParaRPr>
              </a:p>
            </p:txBody>
          </p:sp>
        </p:grpSp>
        <p:sp>
          <p:nvSpPr>
            <p:cNvPr id="110" name="KSO_Shape">
              <a:extLst>
                <a:ext uri="{FF2B5EF4-FFF2-40B4-BE49-F238E27FC236}">
                  <a16:creationId xmlns:a16="http://schemas.microsoft.com/office/drawing/2014/main" id="{05DE6DCE-5EBA-43B5-B83E-31CE107300CD}"/>
                </a:ext>
              </a:extLst>
            </p:cNvPr>
            <p:cNvSpPr>
              <a:spLocks/>
            </p:cNvSpPr>
            <p:nvPr/>
          </p:nvSpPr>
          <p:spPr bwMode="auto">
            <a:xfrm rot="1068403">
              <a:off x="6752648" y="3635205"/>
              <a:ext cx="434326" cy="526172"/>
            </a:xfrm>
            <a:custGeom>
              <a:avLst/>
              <a:gdLst>
                <a:gd name="T0" fmla="*/ 1345064 w 4128"/>
                <a:gd name="T1" fmla="*/ 342997 h 3770"/>
                <a:gd name="T2" fmla="*/ 769356 w 4128"/>
                <a:gd name="T3" fmla="*/ 174553 h 3770"/>
                <a:gd name="T4" fmla="*/ 540381 w 4128"/>
                <a:gd name="T5" fmla="*/ 397982 h 3770"/>
                <a:gd name="T6" fmla="*/ 265611 w 4128"/>
                <a:gd name="T7" fmla="*/ 465621 h 3770"/>
                <a:gd name="T8" fmla="*/ 64113 w 4128"/>
                <a:gd name="T9" fmla="*/ 970080 h 3770"/>
                <a:gd name="T10" fmla="*/ 413463 w 4128"/>
                <a:gd name="T11" fmla="*/ 1627273 h 3770"/>
                <a:gd name="T12" fmla="*/ 700881 w 4128"/>
                <a:gd name="T13" fmla="*/ 1165580 h 3770"/>
                <a:gd name="T14" fmla="*/ 1090793 w 4128"/>
                <a:gd name="T15" fmla="*/ 932987 h 3770"/>
                <a:gd name="T16" fmla="*/ 1629865 w 4128"/>
                <a:gd name="T17" fmla="*/ 953934 h 3770"/>
                <a:gd name="T18" fmla="*/ 1345064 w 4128"/>
                <a:gd name="T19" fmla="*/ 342997 h 3770"/>
                <a:gd name="T20" fmla="*/ 532530 w 4128"/>
                <a:gd name="T21" fmla="*/ 1048629 h 3770"/>
                <a:gd name="T22" fmla="*/ 231592 w 4128"/>
                <a:gd name="T23" fmla="*/ 967898 h 3770"/>
                <a:gd name="T24" fmla="*/ 312278 w 4128"/>
                <a:gd name="T25" fmla="*/ 666794 h 3770"/>
                <a:gd name="T26" fmla="*/ 613217 w 4128"/>
                <a:gd name="T27" fmla="*/ 747525 h 3770"/>
                <a:gd name="T28" fmla="*/ 532530 w 4128"/>
                <a:gd name="T29" fmla="*/ 1048629 h 3770"/>
                <a:gd name="T30" fmla="*/ 925495 w 4128"/>
                <a:gd name="T31" fmla="*/ 356089 h 3770"/>
                <a:gd name="T32" fmla="*/ 1004437 w 4128"/>
                <a:gd name="T33" fmla="*/ 310269 h 3770"/>
                <a:gd name="T34" fmla="*/ 1049795 w 4128"/>
                <a:gd name="T35" fmla="*/ 389254 h 3770"/>
                <a:gd name="T36" fmla="*/ 970854 w 4128"/>
                <a:gd name="T37" fmla="*/ 434638 h 3770"/>
                <a:gd name="T38" fmla="*/ 925495 w 4128"/>
                <a:gd name="T39" fmla="*/ 356089 h 3770"/>
                <a:gd name="T40" fmla="*/ 925931 w 4128"/>
                <a:gd name="T41" fmla="*/ 602209 h 3770"/>
                <a:gd name="T42" fmla="*/ 880572 w 4128"/>
                <a:gd name="T43" fmla="*/ 523660 h 3770"/>
                <a:gd name="T44" fmla="*/ 959514 w 4128"/>
                <a:gd name="T45" fmla="*/ 477840 h 3770"/>
                <a:gd name="T46" fmla="*/ 1004873 w 4128"/>
                <a:gd name="T47" fmla="*/ 556825 h 3770"/>
                <a:gd name="T48" fmla="*/ 925931 w 4128"/>
                <a:gd name="T49" fmla="*/ 602209 h 3770"/>
                <a:gd name="T50" fmla="*/ 1166682 w 4128"/>
                <a:gd name="T51" fmla="*/ 600027 h 3770"/>
                <a:gd name="T52" fmla="*/ 1087740 w 4128"/>
                <a:gd name="T53" fmla="*/ 645847 h 3770"/>
                <a:gd name="T54" fmla="*/ 1041945 w 4128"/>
                <a:gd name="T55" fmla="*/ 566862 h 3770"/>
                <a:gd name="T56" fmla="*/ 1120887 w 4128"/>
                <a:gd name="T57" fmla="*/ 521042 h 3770"/>
                <a:gd name="T58" fmla="*/ 1166682 w 4128"/>
                <a:gd name="T59" fmla="*/ 600027 h 3770"/>
                <a:gd name="T60" fmla="*/ 1211604 w 4128"/>
                <a:gd name="T61" fmla="*/ 432456 h 3770"/>
                <a:gd name="T62" fmla="*/ 1132663 w 4128"/>
                <a:gd name="T63" fmla="*/ 478276 h 3770"/>
                <a:gd name="T64" fmla="*/ 1086868 w 4128"/>
                <a:gd name="T65" fmla="*/ 399291 h 3770"/>
                <a:gd name="T66" fmla="*/ 1165809 w 4128"/>
                <a:gd name="T67" fmla="*/ 353470 h 3770"/>
                <a:gd name="T68" fmla="*/ 1211604 w 4128"/>
                <a:gd name="T69" fmla="*/ 432456 h 3770"/>
                <a:gd name="T70" fmla="*/ 357637 w 4128"/>
                <a:gd name="T71" fmla="*/ 745779 h 3770"/>
                <a:gd name="T72" fmla="*/ 310534 w 4128"/>
                <a:gd name="T73" fmla="*/ 922514 h 3770"/>
                <a:gd name="T74" fmla="*/ 487171 w 4128"/>
                <a:gd name="T75" fmla="*/ 970080 h 3770"/>
                <a:gd name="T76" fmla="*/ 534711 w 4128"/>
                <a:gd name="T77" fmla="*/ 792908 h 3770"/>
                <a:gd name="T78" fmla="*/ 357637 w 4128"/>
                <a:gd name="T79" fmla="*/ 745779 h 3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128" h="3770">
                  <a:moveTo>
                    <a:pt x="3084" y="786"/>
                  </a:moveTo>
                  <a:cubicBezTo>
                    <a:pt x="2706" y="390"/>
                    <a:pt x="2273" y="0"/>
                    <a:pt x="1764" y="400"/>
                  </a:cubicBezTo>
                  <a:cubicBezTo>
                    <a:pt x="1567" y="554"/>
                    <a:pt x="1478" y="773"/>
                    <a:pt x="1239" y="912"/>
                  </a:cubicBezTo>
                  <a:cubicBezTo>
                    <a:pt x="1039" y="1027"/>
                    <a:pt x="810" y="992"/>
                    <a:pt x="609" y="1067"/>
                  </a:cubicBezTo>
                  <a:cubicBezTo>
                    <a:pt x="0" y="1293"/>
                    <a:pt x="22" y="1635"/>
                    <a:pt x="147" y="2223"/>
                  </a:cubicBezTo>
                  <a:cubicBezTo>
                    <a:pt x="217" y="2556"/>
                    <a:pt x="484" y="3689"/>
                    <a:pt x="948" y="3729"/>
                  </a:cubicBezTo>
                  <a:cubicBezTo>
                    <a:pt x="1418" y="3770"/>
                    <a:pt x="1412" y="2915"/>
                    <a:pt x="1607" y="2671"/>
                  </a:cubicBezTo>
                  <a:cubicBezTo>
                    <a:pt x="1776" y="2461"/>
                    <a:pt x="2249" y="2197"/>
                    <a:pt x="2501" y="2138"/>
                  </a:cubicBezTo>
                  <a:cubicBezTo>
                    <a:pt x="2843" y="2058"/>
                    <a:pt x="3451" y="2449"/>
                    <a:pt x="3737" y="2186"/>
                  </a:cubicBezTo>
                  <a:cubicBezTo>
                    <a:pt x="4128" y="1826"/>
                    <a:pt x="3313" y="1025"/>
                    <a:pt x="3084" y="786"/>
                  </a:cubicBezTo>
                  <a:close/>
                  <a:moveTo>
                    <a:pt x="1221" y="2403"/>
                  </a:moveTo>
                  <a:cubicBezTo>
                    <a:pt x="980" y="2542"/>
                    <a:pt x="671" y="2460"/>
                    <a:pt x="531" y="2218"/>
                  </a:cubicBezTo>
                  <a:cubicBezTo>
                    <a:pt x="392" y="1977"/>
                    <a:pt x="475" y="1668"/>
                    <a:pt x="716" y="1528"/>
                  </a:cubicBezTo>
                  <a:cubicBezTo>
                    <a:pt x="958" y="1389"/>
                    <a:pt x="1266" y="1472"/>
                    <a:pt x="1406" y="1713"/>
                  </a:cubicBezTo>
                  <a:cubicBezTo>
                    <a:pt x="1545" y="1955"/>
                    <a:pt x="1463" y="2264"/>
                    <a:pt x="1221" y="2403"/>
                  </a:cubicBezTo>
                  <a:close/>
                  <a:moveTo>
                    <a:pt x="2122" y="816"/>
                  </a:moveTo>
                  <a:cubicBezTo>
                    <a:pt x="2143" y="737"/>
                    <a:pt x="2224" y="690"/>
                    <a:pt x="2303" y="711"/>
                  </a:cubicBezTo>
                  <a:cubicBezTo>
                    <a:pt x="2381" y="732"/>
                    <a:pt x="2428" y="813"/>
                    <a:pt x="2407" y="892"/>
                  </a:cubicBezTo>
                  <a:cubicBezTo>
                    <a:pt x="2386" y="971"/>
                    <a:pt x="2305" y="1017"/>
                    <a:pt x="2226" y="996"/>
                  </a:cubicBezTo>
                  <a:cubicBezTo>
                    <a:pt x="2147" y="975"/>
                    <a:pt x="2101" y="894"/>
                    <a:pt x="2122" y="816"/>
                  </a:cubicBezTo>
                  <a:close/>
                  <a:moveTo>
                    <a:pt x="2123" y="1380"/>
                  </a:moveTo>
                  <a:cubicBezTo>
                    <a:pt x="2044" y="1359"/>
                    <a:pt x="1998" y="1278"/>
                    <a:pt x="2019" y="1200"/>
                  </a:cubicBezTo>
                  <a:cubicBezTo>
                    <a:pt x="2040" y="1121"/>
                    <a:pt x="2121" y="1074"/>
                    <a:pt x="2200" y="1095"/>
                  </a:cubicBezTo>
                  <a:cubicBezTo>
                    <a:pt x="2278" y="1116"/>
                    <a:pt x="2325" y="1197"/>
                    <a:pt x="2304" y="1276"/>
                  </a:cubicBezTo>
                  <a:cubicBezTo>
                    <a:pt x="2283" y="1355"/>
                    <a:pt x="2202" y="1402"/>
                    <a:pt x="2123" y="1380"/>
                  </a:cubicBezTo>
                  <a:close/>
                  <a:moveTo>
                    <a:pt x="2675" y="1375"/>
                  </a:moveTo>
                  <a:cubicBezTo>
                    <a:pt x="2653" y="1454"/>
                    <a:pt x="2572" y="1501"/>
                    <a:pt x="2494" y="1480"/>
                  </a:cubicBezTo>
                  <a:cubicBezTo>
                    <a:pt x="2415" y="1459"/>
                    <a:pt x="2368" y="1378"/>
                    <a:pt x="2389" y="1299"/>
                  </a:cubicBezTo>
                  <a:cubicBezTo>
                    <a:pt x="2411" y="1220"/>
                    <a:pt x="2491" y="1173"/>
                    <a:pt x="2570" y="1194"/>
                  </a:cubicBezTo>
                  <a:cubicBezTo>
                    <a:pt x="2649" y="1216"/>
                    <a:pt x="2696" y="1296"/>
                    <a:pt x="2675" y="1375"/>
                  </a:cubicBezTo>
                  <a:close/>
                  <a:moveTo>
                    <a:pt x="2778" y="991"/>
                  </a:moveTo>
                  <a:cubicBezTo>
                    <a:pt x="2756" y="1070"/>
                    <a:pt x="2675" y="1117"/>
                    <a:pt x="2597" y="1096"/>
                  </a:cubicBezTo>
                  <a:cubicBezTo>
                    <a:pt x="2518" y="1075"/>
                    <a:pt x="2471" y="993"/>
                    <a:pt x="2492" y="915"/>
                  </a:cubicBezTo>
                  <a:cubicBezTo>
                    <a:pt x="2513" y="836"/>
                    <a:pt x="2594" y="789"/>
                    <a:pt x="2673" y="810"/>
                  </a:cubicBezTo>
                  <a:cubicBezTo>
                    <a:pt x="2752" y="831"/>
                    <a:pt x="2799" y="912"/>
                    <a:pt x="2778" y="991"/>
                  </a:cubicBezTo>
                  <a:close/>
                  <a:moveTo>
                    <a:pt x="820" y="1709"/>
                  </a:moveTo>
                  <a:cubicBezTo>
                    <a:pt x="678" y="1791"/>
                    <a:pt x="630" y="1972"/>
                    <a:pt x="712" y="2114"/>
                  </a:cubicBezTo>
                  <a:cubicBezTo>
                    <a:pt x="794" y="2256"/>
                    <a:pt x="975" y="2304"/>
                    <a:pt x="1117" y="2223"/>
                  </a:cubicBezTo>
                  <a:cubicBezTo>
                    <a:pt x="1259" y="2141"/>
                    <a:pt x="1307" y="1959"/>
                    <a:pt x="1226" y="1817"/>
                  </a:cubicBezTo>
                  <a:cubicBezTo>
                    <a:pt x="1143" y="1676"/>
                    <a:pt x="963" y="1627"/>
                    <a:pt x="820" y="1709"/>
                  </a:cubicBezTo>
                  <a:close/>
                </a:path>
              </a:pathLst>
            </a:custGeom>
            <a:solidFill>
              <a:schemeClr val="tx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333" b="0" i="0" u="none" strike="noStrike" kern="1200" cap="none" spc="0" normalizeH="0" baseline="0" noProof="0">
                <a:ln>
                  <a:noFill/>
                </a:ln>
                <a:solidFill>
                  <a:prstClr val="black"/>
                </a:solidFill>
                <a:effectLst/>
                <a:uLnTx/>
                <a:uFillTx/>
                <a:latin typeface="+mn-lt"/>
                <a:ea typeface="宋体" panose="02010600030101010101" pitchFamily="2" charset="-122"/>
                <a:cs typeface="+mn-cs"/>
              </a:endParaRPr>
            </a:p>
          </p:txBody>
        </p:sp>
        <p:pic>
          <p:nvPicPr>
            <p:cNvPr id="111" name="Picture 6" descr="&lt;strong&gt;augmented-reality&lt;/strong&gt;.png">
              <a:extLst>
                <a:ext uri="{FF2B5EF4-FFF2-40B4-BE49-F238E27FC236}">
                  <a16:creationId xmlns:a16="http://schemas.microsoft.com/office/drawing/2014/main" id="{646AD170-B0F4-469B-8B05-AC9C430FAF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87957" y="4240799"/>
              <a:ext cx="768180" cy="716232"/>
            </a:xfrm>
            <a:prstGeom prst="rect">
              <a:avLst/>
            </a:prstGeom>
          </p:spPr>
        </p:pic>
        <p:pic>
          <p:nvPicPr>
            <p:cNvPr id="112" name="Picture 7">
              <a:extLst>
                <a:ext uri="{FF2B5EF4-FFF2-40B4-BE49-F238E27FC236}">
                  <a16:creationId xmlns:a16="http://schemas.microsoft.com/office/drawing/2014/main" id="{51937D74-70FE-44F0-8B15-CD15CDAE1C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9862" y="4425744"/>
              <a:ext cx="562689" cy="524638"/>
            </a:xfrm>
            <a:prstGeom prst="rect">
              <a:avLst/>
            </a:prstGeom>
          </p:spPr>
        </p:pic>
        <p:pic>
          <p:nvPicPr>
            <p:cNvPr id="113" name="Picture 5" descr="Related image">
              <a:extLst>
                <a:ext uri="{FF2B5EF4-FFF2-40B4-BE49-F238E27FC236}">
                  <a16:creationId xmlns:a16="http://schemas.microsoft.com/office/drawing/2014/main" id="{F3CF95EB-0EA9-439C-89A4-2E92A85081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51268" y="4464902"/>
              <a:ext cx="337386" cy="437269"/>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9">
              <a:extLst>
                <a:ext uri="{FF2B5EF4-FFF2-40B4-BE49-F238E27FC236}">
                  <a16:creationId xmlns:a16="http://schemas.microsoft.com/office/drawing/2014/main" id="{B169C95B-D98C-41CE-B2C0-A29EDFDD5D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flipH="1">
              <a:off x="6887677" y="4427236"/>
              <a:ext cx="965501" cy="374377"/>
            </a:xfrm>
            <a:prstGeom prst="rect">
              <a:avLst/>
            </a:prstGeom>
          </p:spPr>
        </p:pic>
        <p:pic>
          <p:nvPicPr>
            <p:cNvPr id="115" name="Picture 7" descr="Image result for connected car icon">
              <a:extLst>
                <a:ext uri="{FF2B5EF4-FFF2-40B4-BE49-F238E27FC236}">
                  <a16:creationId xmlns:a16="http://schemas.microsoft.com/office/drawing/2014/main" id="{A3AC3827-B554-4BFE-85BF-33864B0DCB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41135" y="5421797"/>
              <a:ext cx="481349" cy="59806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9" descr="Image result for robot surgery icon">
              <a:extLst>
                <a:ext uri="{FF2B5EF4-FFF2-40B4-BE49-F238E27FC236}">
                  <a16:creationId xmlns:a16="http://schemas.microsoft.com/office/drawing/2014/main" id="{858648BE-1E1C-46C1-8B6E-23F63FC3C6A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83698" y="2147740"/>
              <a:ext cx="670523" cy="821917"/>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12" descr="... should the theme and layout look like? - &lt;strong&gt;Robotics&lt;/strong&gt; Meta Stack Exchange">
              <a:extLst>
                <a:ext uri="{FF2B5EF4-FFF2-40B4-BE49-F238E27FC236}">
                  <a16:creationId xmlns:a16="http://schemas.microsoft.com/office/drawing/2014/main" id="{21F8D2C9-A2A8-4274-AAFD-51266CE1B0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90025" y="2866603"/>
              <a:ext cx="479786" cy="479786"/>
            </a:xfrm>
            <a:prstGeom prst="rect">
              <a:avLst/>
            </a:prstGeom>
          </p:spPr>
        </p:pic>
        <p:pic>
          <p:nvPicPr>
            <p:cNvPr id="118" name="Picture 21" descr="Image result for medical icon png">
              <a:extLst>
                <a:ext uri="{FF2B5EF4-FFF2-40B4-BE49-F238E27FC236}">
                  <a16:creationId xmlns:a16="http://schemas.microsoft.com/office/drawing/2014/main" id="{29DC63A2-C067-4306-954C-873B762A0F1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75785" y="4460670"/>
              <a:ext cx="365203" cy="457626"/>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 descr="Image result for network icon png">
              <a:extLst>
                <a:ext uri="{FF2B5EF4-FFF2-40B4-BE49-F238E27FC236}">
                  <a16:creationId xmlns:a16="http://schemas.microsoft.com/office/drawing/2014/main" id="{AC618E25-A73D-4C90-8584-BC46112833AD}"/>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68198" y="3004236"/>
              <a:ext cx="381041" cy="473232"/>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5" descr="Image result for network icon png">
              <a:extLst>
                <a:ext uri="{FF2B5EF4-FFF2-40B4-BE49-F238E27FC236}">
                  <a16:creationId xmlns:a16="http://schemas.microsoft.com/office/drawing/2014/main" id="{08AE4F27-07B4-4C82-AD65-ECB15B48051B}"/>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rot="16200000">
              <a:off x="5221648" y="2311350"/>
              <a:ext cx="568706" cy="541800"/>
            </a:xfrm>
            <a:prstGeom prst="rect">
              <a:avLst/>
            </a:prstGeom>
            <a:noFill/>
            <a:extLst>
              <a:ext uri="{909E8E84-426E-40DD-AFC4-6F175D3DCCD1}">
                <a14:hiddenFill xmlns:a14="http://schemas.microsoft.com/office/drawing/2010/main">
                  <a:solidFill>
                    <a:srgbClr val="FFFFFF"/>
                  </a:solidFill>
                </a14:hiddenFill>
              </a:ext>
            </a:extLst>
          </p:spPr>
        </p:pic>
        <p:sp>
          <p:nvSpPr>
            <p:cNvPr id="121" name="TextBox 16">
              <a:extLst>
                <a:ext uri="{FF2B5EF4-FFF2-40B4-BE49-F238E27FC236}">
                  <a16:creationId xmlns:a16="http://schemas.microsoft.com/office/drawing/2014/main" id="{90D84376-B399-4A9E-A59B-39F573F6492E}"/>
                </a:ext>
              </a:extLst>
            </p:cNvPr>
            <p:cNvSpPr txBox="1"/>
            <p:nvPr/>
          </p:nvSpPr>
          <p:spPr>
            <a:xfrm>
              <a:off x="2465405" y="3357252"/>
              <a:ext cx="2573631" cy="793044"/>
            </a:xfrm>
            <a:prstGeom prst="rect">
              <a:avLst/>
            </a:prstGeom>
            <a:noFill/>
          </p:spPr>
          <p:txBody>
            <a:bodyPr wrap="square" rtlCol="0">
              <a:spAutoFit/>
            </a:bodyPr>
            <a:lstStyle/>
            <a:p>
              <a:pPr defTabSz="914400" fontAlgn="auto">
                <a:spcBef>
                  <a:spcPts val="0"/>
                </a:spcBef>
                <a:spcAft>
                  <a:spcPts val="0"/>
                </a:spcAft>
                <a:defRPr/>
              </a:pPr>
              <a:r>
                <a:rPr lang="en-GB" sz="1333" b="1">
                  <a:solidFill>
                    <a:prstClr val="black"/>
                  </a:solidFill>
                  <a:latin typeface="+mn-lt"/>
                  <a:ea typeface="Verdana" panose="020B0604030504040204" pitchFamily="34" charset="0"/>
                  <a:cs typeface="Verdana" panose="020B0604030504040204" pitchFamily="34" charset="0"/>
                </a:rPr>
                <a:t>Massive MTC </a:t>
              </a:r>
              <a:r>
                <a:rPr lang="en-GB" sz="1333" b="1">
                  <a:solidFill>
                    <a:prstClr val="black"/>
                  </a:solidFill>
                  <a:ea typeface="Verdana" panose="020B0604030504040204" pitchFamily="34" charset="0"/>
                  <a:cs typeface="Verdana" panose="020B0604030504040204" pitchFamily="34" charset="0"/>
                </a:rPr>
                <a:t>(IoT)</a:t>
              </a:r>
              <a:endParaRPr lang="en-GB" sz="1333" b="1">
                <a:solidFill>
                  <a:prstClr val="black"/>
                </a:solidFill>
                <a:latin typeface="+mn-lt"/>
                <a:ea typeface="Verdana" panose="020B0604030504040204" pitchFamily="34" charset="0"/>
                <a:cs typeface="Verdana" panose="020B0604030504040204" pitchFamily="34" charset="0"/>
              </a:endParaRPr>
            </a:p>
            <a:p>
              <a:pPr defTabSz="914400" fontAlgn="auto">
                <a:spcBef>
                  <a:spcPts val="0"/>
                </a:spcBef>
                <a:spcAft>
                  <a:spcPts val="0"/>
                </a:spcAft>
                <a:defRPr/>
              </a:pPr>
              <a:r>
                <a:rPr lang="en-GB" sz="1200">
                  <a:solidFill>
                    <a:prstClr val="black"/>
                  </a:solidFill>
                  <a:latin typeface="+mn-lt"/>
                  <a:ea typeface="Verdana" panose="020B0604030504040204" pitchFamily="34" charset="0"/>
                  <a:cs typeface="Verdana" panose="020B0604030504040204" pitchFamily="34" charset="0"/>
                </a:rPr>
                <a:t>Massive Machine-Type Communication </a:t>
              </a:r>
            </a:p>
            <a:p>
              <a:pPr defTabSz="914400" fontAlgn="auto">
                <a:spcBef>
                  <a:spcPts val="0"/>
                </a:spcBef>
                <a:spcAft>
                  <a:spcPts val="0"/>
                </a:spcAft>
                <a:defRPr/>
              </a:pPr>
              <a:r>
                <a:rPr kumimoji="0" lang="en-GB" sz="1333"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$/Year/Device; Low power </a:t>
              </a:r>
              <a:endParaRPr kumimoji="0" lang="en-GB" sz="1333"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endParaRPr>
            </a:p>
          </p:txBody>
        </p:sp>
        <p:sp>
          <p:nvSpPr>
            <p:cNvPr id="122" name="TextBox 17">
              <a:extLst>
                <a:ext uri="{FF2B5EF4-FFF2-40B4-BE49-F238E27FC236}">
                  <a16:creationId xmlns:a16="http://schemas.microsoft.com/office/drawing/2014/main" id="{1A9F1E37-5122-4FF8-9818-9BD49B4166A3}"/>
                </a:ext>
              </a:extLst>
            </p:cNvPr>
            <p:cNvSpPr txBox="1"/>
            <p:nvPr/>
          </p:nvSpPr>
          <p:spPr>
            <a:xfrm>
              <a:off x="7914565" y="3416629"/>
              <a:ext cx="2208585" cy="76944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eMBB</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mn-lt"/>
                  <a:ea typeface="Verdana" panose="020B0604030504040204" pitchFamily="34" charset="0"/>
                  <a:cs typeface="Verdana" panose="020B0604030504040204" pitchFamily="34" charset="0"/>
                </a:rPr>
                <a:t>Evolved Mobile Broadband</a:t>
              </a:r>
              <a:endParaRPr kumimoji="0" lang="en-GB" sz="120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$$$/Year/Device; High </a:t>
              </a:r>
              <a:r>
                <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bandwidth</a:t>
              </a:r>
            </a:p>
          </p:txBody>
        </p:sp>
        <p:sp>
          <p:nvSpPr>
            <p:cNvPr id="123" name="TextBox 18">
              <a:extLst>
                <a:ext uri="{FF2B5EF4-FFF2-40B4-BE49-F238E27FC236}">
                  <a16:creationId xmlns:a16="http://schemas.microsoft.com/office/drawing/2014/main" id="{130D4E67-4791-4228-96DC-24677BEE18FC}"/>
                </a:ext>
              </a:extLst>
            </p:cNvPr>
            <p:cNvSpPr txBox="1"/>
            <p:nvPr/>
          </p:nvSpPr>
          <p:spPr>
            <a:xfrm>
              <a:off x="6088699" y="5332436"/>
              <a:ext cx="2460519" cy="7458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Vehicular (</a:t>
              </a:r>
              <a:r>
                <a:rPr kumimoji="0" lang="en-GB" sz="1200" b="1"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telemetry, driver assist</a:t>
              </a: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 autonomous driving, </a:t>
              </a:r>
              <a:r>
                <a:rPr kumimoji="0" lang="en-GB" sz="1200" b="1"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etc.)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$$$/Year</a:t>
              </a:r>
              <a:r>
                <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/Device; High mobility</a:t>
              </a:r>
            </a:p>
          </p:txBody>
        </p:sp>
        <p:sp>
          <p:nvSpPr>
            <p:cNvPr id="124" name="TextBox 19">
              <a:extLst>
                <a:ext uri="{FF2B5EF4-FFF2-40B4-BE49-F238E27FC236}">
                  <a16:creationId xmlns:a16="http://schemas.microsoft.com/office/drawing/2014/main" id="{A323802D-A034-4ADE-8689-74BB21908090}"/>
                </a:ext>
              </a:extLst>
            </p:cNvPr>
            <p:cNvSpPr txBox="1"/>
            <p:nvPr/>
          </p:nvSpPr>
          <p:spPr>
            <a:xfrm>
              <a:off x="7029441" y="1478548"/>
              <a:ext cx="2986915" cy="7458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URLLC</a:t>
              </a:r>
              <a:r>
                <a:rPr kumimoji="0" lang="en-GB" sz="11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 </a:t>
              </a: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a:t>
              </a:r>
              <a:r>
                <a:rPr kumimoji="0" lang="en-GB" sz="1200" b="1"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Mission Critical </a:t>
              </a:r>
              <a:r>
                <a:rPr kumimoji="0" lang="en-GB" sz="1200" b="1"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prstClr val="black"/>
                  </a:solidFill>
                  <a:latin typeface="+mn-lt"/>
                  <a:ea typeface="Verdana" panose="020B0604030504040204" pitchFamily="34" charset="0"/>
                  <a:cs typeface="Verdana" panose="020B0604030504040204" pitchFamily="34" charset="0"/>
                </a:rPr>
                <a:t>Ultra-Reliable and Low-Latency Communication</a:t>
              </a:r>
              <a:endParaRPr kumimoji="0" lang="en-GB" sz="120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$$$$$$/Year/Device; Low latency; Reliability</a:t>
              </a:r>
              <a:endPar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endParaRPr>
            </a:p>
          </p:txBody>
        </p:sp>
        <p:sp>
          <p:nvSpPr>
            <p:cNvPr id="125" name="TextBox 20">
              <a:extLst>
                <a:ext uri="{FF2B5EF4-FFF2-40B4-BE49-F238E27FC236}">
                  <a16:creationId xmlns:a16="http://schemas.microsoft.com/office/drawing/2014/main" id="{BC3109C1-5AD2-4C6D-81C0-8F0ECCE11E2D}"/>
                </a:ext>
              </a:extLst>
            </p:cNvPr>
            <p:cNvSpPr txBox="1"/>
            <p:nvPr/>
          </p:nvSpPr>
          <p:spPr>
            <a:xfrm>
              <a:off x="4337604" y="1468491"/>
              <a:ext cx="1946086" cy="9589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1"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Network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Low cost operations</a:t>
              </a: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Network </a:t>
              </a:r>
              <a:r>
                <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rPr>
                <a:t>Slicing</a:t>
              </a: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black"/>
                  </a:solidFill>
                  <a:effectLst/>
                  <a:uLnTx/>
                  <a:uFillTx/>
                  <a:latin typeface="+mn-lt"/>
                  <a:ea typeface="Verdana" panose="020B0604030504040204" pitchFamily="34" charset="0"/>
                  <a:cs typeface="Verdana" panose="020B0604030504040204" pitchFamily="34" charset="0"/>
                </a:rPr>
                <a:t>Cloud-native</a:t>
              </a:r>
              <a:endParaRPr kumimoji="0" lang="en-GB" sz="1200" b="0" i="0" u="none" strike="noStrike" kern="1200" cap="none" spc="0" normalizeH="0" baseline="0" noProof="0" dirty="0">
                <a:ln>
                  <a:noFill/>
                </a:ln>
                <a:solidFill>
                  <a:prstClr val="black"/>
                </a:solidFill>
                <a:effectLst/>
                <a:uLnTx/>
                <a:uFillTx/>
                <a:latin typeface="+mn-lt"/>
                <a:ea typeface="Verdana" panose="020B0604030504040204" pitchFamily="34" charset="0"/>
                <a:cs typeface="Verdana" panose="020B0604030504040204" pitchFamily="34" charset="0"/>
              </a:endParaRPr>
            </a:p>
          </p:txBody>
        </p:sp>
      </p:grpSp>
    </p:spTree>
    <p:extLst>
      <p:ext uri="{BB962C8B-B14F-4D97-AF65-F5344CB8AC3E}">
        <p14:creationId xmlns:p14="http://schemas.microsoft.com/office/powerpoint/2010/main" val="1964252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a:xfrm>
            <a:off x="368136" y="4767263"/>
            <a:ext cx="2133600" cy="274637"/>
          </a:xfrm>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16</a:t>
            </a:fld>
            <a:endParaRPr lang="en-US" altLang="en-US" dirty="0"/>
          </a:p>
        </p:txBody>
      </p:sp>
      <p:sp>
        <p:nvSpPr>
          <p:cNvPr id="5" name="Text Placeholder 4"/>
          <p:cNvSpPr>
            <a:spLocks noGrp="1"/>
          </p:cNvSpPr>
          <p:nvPr>
            <p:ph type="body" sz="quarter" idx="13"/>
          </p:nvPr>
        </p:nvSpPr>
        <p:spPr/>
        <p:txBody>
          <a:bodyPr/>
          <a:lstStyle/>
          <a:p>
            <a:r>
              <a:rPr lang="en-US" altLang="zh-CN"/>
              <a:t>5G Architecture</a:t>
            </a:r>
            <a:endParaRPr lang="en-US" dirty="0"/>
          </a:p>
        </p:txBody>
      </p:sp>
      <p:sp>
        <p:nvSpPr>
          <p:cNvPr id="6" name="Rectangle 1">
            <a:extLst>
              <a:ext uri="{FF2B5EF4-FFF2-40B4-BE49-F238E27FC236}">
                <a16:creationId xmlns:a16="http://schemas.microsoft.com/office/drawing/2014/main" id="{93BF57B6-7047-4EAD-AFE5-D8110F0A1903}"/>
              </a:ext>
            </a:extLst>
          </p:cNvPr>
          <p:cNvSpPr/>
          <p:nvPr/>
        </p:nvSpPr>
        <p:spPr>
          <a:xfrm>
            <a:off x="1434936" y="4796859"/>
            <a:ext cx="7125424" cy="215444"/>
          </a:xfrm>
          <a:prstGeom prst="rect">
            <a:avLst/>
          </a:prstGeom>
        </p:spPr>
        <p:txBody>
          <a:bodyPr wrap="square">
            <a:spAutoFit/>
          </a:bodyPr>
          <a:lstStyle/>
          <a:p>
            <a:pPr marL="288925" indent="-277813"/>
            <a:r>
              <a:rPr lang="en-US" sz="800"/>
              <a:t>Source: Qorvo, “Tips and Trends: Small Cell 5G Systems”</a:t>
            </a:r>
          </a:p>
        </p:txBody>
      </p:sp>
      <p:pic>
        <p:nvPicPr>
          <p:cNvPr id="11" name="图片 10">
            <a:extLst>
              <a:ext uri="{FF2B5EF4-FFF2-40B4-BE49-F238E27FC236}">
                <a16:creationId xmlns:a16="http://schemas.microsoft.com/office/drawing/2014/main" id="{7313A706-7E13-4FFC-B805-15369DD0F2C2}"/>
              </a:ext>
            </a:extLst>
          </p:cNvPr>
          <p:cNvPicPr>
            <a:picLocks noChangeAspect="1"/>
          </p:cNvPicPr>
          <p:nvPr/>
        </p:nvPicPr>
        <p:blipFill>
          <a:blip r:embed="rId3"/>
          <a:stretch>
            <a:fillRect/>
          </a:stretch>
        </p:blipFill>
        <p:spPr>
          <a:xfrm>
            <a:off x="435426" y="1323981"/>
            <a:ext cx="7979229" cy="3443281"/>
          </a:xfrm>
          <a:prstGeom prst="rect">
            <a:avLst/>
          </a:prstGeom>
        </p:spPr>
      </p:pic>
      <p:sp>
        <p:nvSpPr>
          <p:cNvPr id="12" name="文本框 11">
            <a:extLst>
              <a:ext uri="{FF2B5EF4-FFF2-40B4-BE49-F238E27FC236}">
                <a16:creationId xmlns:a16="http://schemas.microsoft.com/office/drawing/2014/main" id="{68850DE2-A678-4D19-A4B9-9FDF3C830B12}"/>
              </a:ext>
            </a:extLst>
          </p:cNvPr>
          <p:cNvSpPr txBox="1"/>
          <p:nvPr/>
        </p:nvSpPr>
        <p:spPr>
          <a:xfrm>
            <a:off x="1722469" y="813224"/>
            <a:ext cx="1063304" cy="400110"/>
          </a:xfrm>
          <a:prstGeom prst="rect">
            <a:avLst/>
          </a:prstGeom>
          <a:noFill/>
        </p:spPr>
        <p:txBody>
          <a:bodyPr wrap="none" rtlCol="0">
            <a:spAutoFit/>
          </a:bodyPr>
          <a:lstStyle/>
          <a:p>
            <a:r>
              <a:rPr lang="en-US" sz="2000" b="1"/>
              <a:t>4G LTE</a:t>
            </a:r>
          </a:p>
        </p:txBody>
      </p:sp>
      <p:sp>
        <p:nvSpPr>
          <p:cNvPr id="14" name="文本框 13">
            <a:extLst>
              <a:ext uri="{FF2B5EF4-FFF2-40B4-BE49-F238E27FC236}">
                <a16:creationId xmlns:a16="http://schemas.microsoft.com/office/drawing/2014/main" id="{B624B25D-B896-44D8-BD31-194AC1258214}"/>
              </a:ext>
            </a:extLst>
          </p:cNvPr>
          <p:cNvSpPr txBox="1"/>
          <p:nvPr/>
        </p:nvSpPr>
        <p:spPr>
          <a:xfrm>
            <a:off x="6420693" y="810241"/>
            <a:ext cx="526106" cy="400110"/>
          </a:xfrm>
          <a:prstGeom prst="rect">
            <a:avLst/>
          </a:prstGeom>
          <a:noFill/>
        </p:spPr>
        <p:txBody>
          <a:bodyPr wrap="none" rtlCol="0">
            <a:spAutoFit/>
          </a:bodyPr>
          <a:lstStyle/>
          <a:p>
            <a:r>
              <a:rPr lang="en-US" sz="2000" b="1"/>
              <a:t>5G</a:t>
            </a:r>
          </a:p>
        </p:txBody>
      </p:sp>
      <p:sp>
        <p:nvSpPr>
          <p:cNvPr id="15" name="文本框 14">
            <a:extLst>
              <a:ext uri="{FF2B5EF4-FFF2-40B4-BE49-F238E27FC236}">
                <a16:creationId xmlns:a16="http://schemas.microsoft.com/office/drawing/2014/main" id="{1515DC9E-CF36-435D-8962-7D67646ED31C}"/>
              </a:ext>
            </a:extLst>
          </p:cNvPr>
          <p:cNvSpPr txBox="1"/>
          <p:nvPr/>
        </p:nvSpPr>
        <p:spPr>
          <a:xfrm>
            <a:off x="729345" y="1185481"/>
            <a:ext cx="1524776" cy="276999"/>
          </a:xfrm>
          <a:prstGeom prst="rect">
            <a:avLst/>
          </a:prstGeom>
          <a:noFill/>
        </p:spPr>
        <p:txBody>
          <a:bodyPr wrap="none" rtlCol="0">
            <a:spAutoFit/>
          </a:bodyPr>
          <a:lstStyle/>
          <a:p>
            <a:r>
              <a:rPr lang="en-US" sz="1200"/>
              <a:t>Macro Base Station</a:t>
            </a:r>
          </a:p>
        </p:txBody>
      </p:sp>
      <p:sp>
        <p:nvSpPr>
          <p:cNvPr id="16" name="文本框 15">
            <a:extLst>
              <a:ext uri="{FF2B5EF4-FFF2-40B4-BE49-F238E27FC236}">
                <a16:creationId xmlns:a16="http://schemas.microsoft.com/office/drawing/2014/main" id="{6DC31D7A-1547-4E6B-B186-354BF11C0629}"/>
              </a:ext>
            </a:extLst>
          </p:cNvPr>
          <p:cNvSpPr txBox="1"/>
          <p:nvPr/>
        </p:nvSpPr>
        <p:spPr>
          <a:xfrm>
            <a:off x="5058773" y="1229994"/>
            <a:ext cx="1524776" cy="276999"/>
          </a:xfrm>
          <a:prstGeom prst="rect">
            <a:avLst/>
          </a:prstGeom>
          <a:noFill/>
        </p:spPr>
        <p:txBody>
          <a:bodyPr wrap="none" rtlCol="0">
            <a:spAutoFit/>
          </a:bodyPr>
          <a:lstStyle/>
          <a:p>
            <a:r>
              <a:rPr lang="en-US" sz="1200"/>
              <a:t>Macro Base Station</a:t>
            </a:r>
          </a:p>
        </p:txBody>
      </p:sp>
      <p:sp>
        <p:nvSpPr>
          <p:cNvPr id="17" name="文本框 16">
            <a:extLst>
              <a:ext uri="{FF2B5EF4-FFF2-40B4-BE49-F238E27FC236}">
                <a16:creationId xmlns:a16="http://schemas.microsoft.com/office/drawing/2014/main" id="{643F95D5-B66F-46CB-886E-B26D528F2BE6}"/>
              </a:ext>
            </a:extLst>
          </p:cNvPr>
          <p:cNvSpPr txBox="1"/>
          <p:nvPr/>
        </p:nvSpPr>
        <p:spPr>
          <a:xfrm>
            <a:off x="4674052" y="1413389"/>
            <a:ext cx="2294218" cy="276999"/>
          </a:xfrm>
          <a:prstGeom prst="rect">
            <a:avLst/>
          </a:prstGeom>
          <a:noFill/>
        </p:spPr>
        <p:txBody>
          <a:bodyPr wrap="none" rtlCol="0">
            <a:spAutoFit/>
          </a:bodyPr>
          <a:lstStyle/>
          <a:p>
            <a:r>
              <a:rPr lang="en-US" sz="1200"/>
              <a:t>Massive MIMO &amp; Beamforming</a:t>
            </a:r>
          </a:p>
        </p:txBody>
      </p:sp>
      <p:sp>
        <p:nvSpPr>
          <p:cNvPr id="18" name="文本框 17">
            <a:extLst>
              <a:ext uri="{FF2B5EF4-FFF2-40B4-BE49-F238E27FC236}">
                <a16:creationId xmlns:a16="http://schemas.microsoft.com/office/drawing/2014/main" id="{8F99A85F-A2A4-4C04-B841-42A99BCA0111}"/>
              </a:ext>
            </a:extLst>
          </p:cNvPr>
          <p:cNvSpPr txBox="1"/>
          <p:nvPr/>
        </p:nvSpPr>
        <p:spPr>
          <a:xfrm>
            <a:off x="7762217" y="1361574"/>
            <a:ext cx="873957" cy="276999"/>
          </a:xfrm>
          <a:prstGeom prst="rect">
            <a:avLst/>
          </a:prstGeom>
          <a:noFill/>
        </p:spPr>
        <p:txBody>
          <a:bodyPr wrap="none" rtlCol="0">
            <a:spAutoFit/>
          </a:bodyPr>
          <a:lstStyle/>
          <a:p>
            <a:r>
              <a:rPr lang="en-US" sz="1200"/>
              <a:t>Small Cell</a:t>
            </a:r>
          </a:p>
        </p:txBody>
      </p:sp>
      <p:sp>
        <p:nvSpPr>
          <p:cNvPr id="19" name="文本框 18">
            <a:extLst>
              <a:ext uri="{FF2B5EF4-FFF2-40B4-BE49-F238E27FC236}">
                <a16:creationId xmlns:a16="http://schemas.microsoft.com/office/drawing/2014/main" id="{327F61A8-4339-48CA-9766-552793B03EBC}"/>
              </a:ext>
            </a:extLst>
          </p:cNvPr>
          <p:cNvSpPr txBox="1"/>
          <p:nvPr/>
        </p:nvSpPr>
        <p:spPr>
          <a:xfrm>
            <a:off x="4265322" y="810241"/>
            <a:ext cx="540533" cy="400110"/>
          </a:xfrm>
          <a:prstGeom prst="rect">
            <a:avLst/>
          </a:prstGeom>
          <a:noFill/>
        </p:spPr>
        <p:txBody>
          <a:bodyPr wrap="none" rtlCol="0">
            <a:spAutoFit/>
          </a:bodyPr>
          <a:lstStyle/>
          <a:p>
            <a:r>
              <a:rPr lang="en-US" sz="2000" b="1"/>
              <a:t>vs.</a:t>
            </a:r>
          </a:p>
        </p:txBody>
      </p:sp>
      <p:sp>
        <p:nvSpPr>
          <p:cNvPr id="2" name="文本框 1">
            <a:extLst>
              <a:ext uri="{FF2B5EF4-FFF2-40B4-BE49-F238E27FC236}">
                <a16:creationId xmlns:a16="http://schemas.microsoft.com/office/drawing/2014/main" id="{38344B16-F73C-4DB8-9834-9BC3DD12E330}"/>
              </a:ext>
            </a:extLst>
          </p:cNvPr>
          <p:cNvSpPr txBox="1"/>
          <p:nvPr/>
        </p:nvSpPr>
        <p:spPr>
          <a:xfrm>
            <a:off x="5179850" y="4781471"/>
            <a:ext cx="1867819" cy="215444"/>
          </a:xfrm>
          <a:prstGeom prst="rect">
            <a:avLst/>
          </a:prstGeom>
          <a:noFill/>
        </p:spPr>
        <p:txBody>
          <a:bodyPr wrap="none" rtlCol="0">
            <a:spAutoFit/>
          </a:bodyPr>
          <a:lstStyle/>
          <a:p>
            <a:r>
              <a:rPr lang="en-US" sz="800"/>
              <a:t>MIMO: Multiple-Input Multiple-Output</a:t>
            </a:r>
          </a:p>
        </p:txBody>
      </p:sp>
    </p:spTree>
    <p:extLst>
      <p:ext uri="{BB962C8B-B14F-4D97-AF65-F5344CB8AC3E}">
        <p14:creationId xmlns:p14="http://schemas.microsoft.com/office/powerpoint/2010/main" val="2230893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82B285-9FAE-4CCF-97EC-B5E00A78924F}"/>
              </a:ext>
            </a:extLst>
          </p:cNvPr>
          <p:cNvPicPr>
            <a:picLocks noChangeAspect="1"/>
          </p:cNvPicPr>
          <p:nvPr/>
        </p:nvPicPr>
        <p:blipFill>
          <a:blip r:embed="rId3"/>
          <a:stretch>
            <a:fillRect/>
          </a:stretch>
        </p:blipFill>
        <p:spPr>
          <a:xfrm>
            <a:off x="994493" y="1202906"/>
            <a:ext cx="6863070" cy="3697817"/>
          </a:xfrm>
          <a:prstGeom prst="rect">
            <a:avLst/>
          </a:prstGeom>
        </p:spPr>
      </p:pic>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17</a:t>
            </a:fld>
            <a:endParaRPr lang="en-US" altLang="en-US" dirty="0"/>
          </a:p>
        </p:txBody>
      </p:sp>
      <p:sp>
        <p:nvSpPr>
          <p:cNvPr id="5" name="Text Placeholder 4"/>
          <p:cNvSpPr>
            <a:spLocks noGrp="1"/>
          </p:cNvSpPr>
          <p:nvPr>
            <p:ph type="body" sz="quarter" idx="13"/>
          </p:nvPr>
        </p:nvSpPr>
        <p:spPr/>
        <p:txBody>
          <a:bodyPr/>
          <a:lstStyle/>
          <a:p>
            <a:r>
              <a:rPr lang="en-US" altLang="zh-CN"/>
              <a:t>5G Business Potential</a:t>
            </a:r>
            <a:endParaRPr lang="en-US" dirty="0"/>
          </a:p>
        </p:txBody>
      </p:sp>
      <p:sp>
        <p:nvSpPr>
          <p:cNvPr id="6" name="Rectangle 1">
            <a:extLst>
              <a:ext uri="{FF2B5EF4-FFF2-40B4-BE49-F238E27FC236}">
                <a16:creationId xmlns:a16="http://schemas.microsoft.com/office/drawing/2014/main" id="{2FD192BB-B5A4-4451-9C95-F7F8959EF985}"/>
              </a:ext>
            </a:extLst>
          </p:cNvPr>
          <p:cNvSpPr/>
          <p:nvPr/>
        </p:nvSpPr>
        <p:spPr>
          <a:xfrm>
            <a:off x="1441767" y="4808137"/>
            <a:ext cx="7125424" cy="215444"/>
          </a:xfrm>
          <a:prstGeom prst="rect">
            <a:avLst/>
          </a:prstGeom>
        </p:spPr>
        <p:txBody>
          <a:bodyPr wrap="square">
            <a:spAutoFit/>
          </a:bodyPr>
          <a:lstStyle/>
          <a:p>
            <a:pPr marL="288925" indent="-277813"/>
            <a:r>
              <a:rPr lang="en-US" sz="800"/>
              <a:t>Source: Ericsson, “5G Business Potential”</a:t>
            </a:r>
          </a:p>
        </p:txBody>
      </p:sp>
      <p:sp>
        <p:nvSpPr>
          <p:cNvPr id="7" name="文本框 6">
            <a:extLst>
              <a:ext uri="{FF2B5EF4-FFF2-40B4-BE49-F238E27FC236}">
                <a16:creationId xmlns:a16="http://schemas.microsoft.com/office/drawing/2014/main" id="{F432369A-CC89-487A-BC62-C34A561D796B}"/>
              </a:ext>
            </a:extLst>
          </p:cNvPr>
          <p:cNvSpPr txBox="1"/>
          <p:nvPr/>
        </p:nvSpPr>
        <p:spPr>
          <a:xfrm>
            <a:off x="439856" y="792700"/>
            <a:ext cx="8477597" cy="338554"/>
          </a:xfrm>
          <a:prstGeom prst="rect">
            <a:avLst/>
          </a:prstGeom>
          <a:noFill/>
        </p:spPr>
        <p:txBody>
          <a:bodyPr wrap="square" rtlCol="0">
            <a:spAutoFit/>
          </a:bodyPr>
          <a:lstStyle/>
          <a:p>
            <a:r>
              <a:rPr lang="en-US" sz="1600"/>
              <a:t>5G enabled digitalization revenues in 2026 is about </a:t>
            </a:r>
            <a:r>
              <a:rPr lang="en-US" sz="1600">
                <a:solidFill>
                  <a:srgbClr val="FF0000"/>
                </a:solidFill>
              </a:rPr>
              <a:t>1.233 trillion dollar!</a:t>
            </a:r>
          </a:p>
        </p:txBody>
      </p:sp>
    </p:spTree>
    <p:extLst>
      <p:ext uri="{BB962C8B-B14F-4D97-AF65-F5344CB8AC3E}">
        <p14:creationId xmlns:p14="http://schemas.microsoft.com/office/powerpoint/2010/main" val="17288611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18</a:t>
            </a:fld>
            <a:endParaRPr lang="en-US" altLang="en-US" dirty="0"/>
          </a:p>
        </p:txBody>
      </p:sp>
      <p:sp>
        <p:nvSpPr>
          <p:cNvPr id="5" name="Text Placeholder 4"/>
          <p:cNvSpPr>
            <a:spLocks noGrp="1"/>
          </p:cNvSpPr>
          <p:nvPr>
            <p:ph type="body" sz="quarter" idx="13"/>
          </p:nvPr>
        </p:nvSpPr>
        <p:spPr/>
        <p:txBody>
          <a:bodyPr/>
          <a:lstStyle/>
          <a:p>
            <a:r>
              <a:rPr lang="en-US" altLang="zh-CN"/>
              <a:t>Global 5G Network Operators</a:t>
            </a:r>
            <a:endParaRPr lang="en-US" dirty="0"/>
          </a:p>
        </p:txBody>
      </p:sp>
      <p:sp>
        <p:nvSpPr>
          <p:cNvPr id="6" name="Rectangle 1">
            <a:extLst>
              <a:ext uri="{FF2B5EF4-FFF2-40B4-BE49-F238E27FC236}">
                <a16:creationId xmlns:a16="http://schemas.microsoft.com/office/drawing/2014/main" id="{0BBE3E29-DECB-4F44-9242-51C87FB8FBFC}"/>
              </a:ext>
            </a:extLst>
          </p:cNvPr>
          <p:cNvSpPr/>
          <p:nvPr/>
        </p:nvSpPr>
        <p:spPr>
          <a:xfrm>
            <a:off x="1441767" y="4808137"/>
            <a:ext cx="7125424" cy="215444"/>
          </a:xfrm>
          <a:prstGeom prst="rect">
            <a:avLst/>
          </a:prstGeom>
        </p:spPr>
        <p:txBody>
          <a:bodyPr wrap="square">
            <a:spAutoFit/>
          </a:bodyPr>
          <a:lstStyle/>
          <a:p>
            <a:pPr marL="288925" indent="-277813"/>
            <a:r>
              <a:rPr lang="en-US" sz="800"/>
              <a:t>Source: Ericsson, “5G Platform Update”</a:t>
            </a:r>
          </a:p>
        </p:txBody>
      </p:sp>
      <p:pic>
        <p:nvPicPr>
          <p:cNvPr id="8" name="图片 7">
            <a:extLst>
              <a:ext uri="{FF2B5EF4-FFF2-40B4-BE49-F238E27FC236}">
                <a16:creationId xmlns:a16="http://schemas.microsoft.com/office/drawing/2014/main" id="{DA1D32B6-53F8-49BE-8977-5AE073E1B294}"/>
              </a:ext>
            </a:extLst>
          </p:cNvPr>
          <p:cNvPicPr>
            <a:picLocks noChangeAspect="1"/>
          </p:cNvPicPr>
          <p:nvPr/>
        </p:nvPicPr>
        <p:blipFill>
          <a:blip r:embed="rId3"/>
          <a:stretch>
            <a:fillRect/>
          </a:stretch>
        </p:blipFill>
        <p:spPr>
          <a:xfrm>
            <a:off x="366574" y="867683"/>
            <a:ext cx="8410851" cy="3879143"/>
          </a:xfrm>
          <a:prstGeom prst="rect">
            <a:avLst/>
          </a:prstGeom>
        </p:spPr>
      </p:pic>
    </p:spTree>
    <p:extLst>
      <p:ext uri="{BB962C8B-B14F-4D97-AF65-F5344CB8AC3E}">
        <p14:creationId xmlns:p14="http://schemas.microsoft.com/office/powerpoint/2010/main" val="23146780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a:xfrm>
            <a:off x="6683746" y="4767263"/>
            <a:ext cx="2133600" cy="274637"/>
          </a:xfrm>
        </p:spPr>
        <p:txBody>
          <a:bodyPr/>
          <a:lstStyle/>
          <a:p>
            <a:fld id="{A3D5D3D8-1F29-B74B-B3A0-A1F2C7DC88AC}" type="slidenum">
              <a:rPr lang="en-US" altLang="en-US" smtClean="0"/>
              <a:pPr/>
              <a:t>19</a:t>
            </a:fld>
            <a:endParaRPr lang="en-US" altLang="en-US" dirty="0"/>
          </a:p>
        </p:txBody>
      </p:sp>
      <p:sp>
        <p:nvSpPr>
          <p:cNvPr id="5" name="Text Placeholder 4"/>
          <p:cNvSpPr>
            <a:spLocks noGrp="1"/>
          </p:cNvSpPr>
          <p:nvPr>
            <p:ph type="body" sz="quarter" idx="13"/>
          </p:nvPr>
        </p:nvSpPr>
        <p:spPr>
          <a:xfrm>
            <a:off x="1402080" y="155449"/>
            <a:ext cx="7515373" cy="455550"/>
          </a:xfrm>
        </p:spPr>
        <p:txBody>
          <a:bodyPr/>
          <a:lstStyle/>
          <a:p>
            <a:r>
              <a:rPr lang="en-US" altLang="zh-CN" dirty="0"/>
              <a:t>5G in Augmented Reality (AR)</a:t>
            </a:r>
            <a:endParaRPr lang="en-US" dirty="0"/>
          </a:p>
        </p:txBody>
      </p:sp>
      <p:sp>
        <p:nvSpPr>
          <p:cNvPr id="8" name="文本占位符 9">
            <a:extLst>
              <a:ext uri="{FF2B5EF4-FFF2-40B4-BE49-F238E27FC236}">
                <a16:creationId xmlns:a16="http://schemas.microsoft.com/office/drawing/2014/main" id="{0435A020-EC2B-458B-A653-7025998A2247}"/>
              </a:ext>
            </a:extLst>
          </p:cNvPr>
          <p:cNvSpPr>
            <a:spLocks noGrp="1"/>
          </p:cNvSpPr>
          <p:nvPr>
            <p:ph type="body" sz="quarter" idx="12"/>
          </p:nvPr>
        </p:nvSpPr>
        <p:spPr>
          <a:xfrm>
            <a:off x="441555" y="989086"/>
            <a:ext cx="4642073" cy="3669846"/>
          </a:xfrm>
        </p:spPr>
        <p:txBody>
          <a:bodyPr/>
          <a:lstStyle/>
          <a:p>
            <a:r>
              <a:rPr lang="en-US" sz="1600"/>
              <a:t>Use Cases</a:t>
            </a:r>
          </a:p>
          <a:p>
            <a:pPr lvl="1"/>
            <a:r>
              <a:rPr lang="en-US" sz="1500"/>
              <a:t>Quickly determine user location based on network data</a:t>
            </a:r>
          </a:p>
          <a:p>
            <a:pPr lvl="1"/>
            <a:r>
              <a:rPr lang="en-US" sz="1500"/>
              <a:t>Edge augmented reality (AR) server performs fast image recognition and subsequent delivery of AR contents</a:t>
            </a:r>
          </a:p>
          <a:p>
            <a:pPr lvl="1"/>
            <a:r>
              <a:rPr lang="en-US" sz="1500"/>
              <a:t>Aggregates all locally relevant AR channels</a:t>
            </a:r>
          </a:p>
          <a:p>
            <a:r>
              <a:rPr lang="en-US" sz="1600"/>
              <a:t>Benefits</a:t>
            </a:r>
          </a:p>
          <a:p>
            <a:pPr lvl="1"/>
            <a:r>
              <a:rPr lang="en-US" sz="1500"/>
              <a:t>Unique experience with an unmatched degree of interactivity</a:t>
            </a:r>
          </a:p>
          <a:p>
            <a:pPr lvl="1"/>
            <a:r>
              <a:rPr lang="en-US" sz="1500"/>
              <a:t>Ease of discovery and delivery of locally relevant AR content, for instance, the history of a statue at the museum</a:t>
            </a:r>
          </a:p>
        </p:txBody>
      </p:sp>
      <p:pic>
        <p:nvPicPr>
          <p:cNvPr id="6" name="图片 5">
            <a:extLst>
              <a:ext uri="{FF2B5EF4-FFF2-40B4-BE49-F238E27FC236}">
                <a16:creationId xmlns:a16="http://schemas.microsoft.com/office/drawing/2014/main" id="{0758313C-4157-41B4-B7F1-104A2D8F34DD}"/>
              </a:ext>
            </a:extLst>
          </p:cNvPr>
          <p:cNvPicPr>
            <a:picLocks noChangeAspect="1"/>
          </p:cNvPicPr>
          <p:nvPr/>
        </p:nvPicPr>
        <p:blipFill>
          <a:blip r:embed="rId2"/>
          <a:stretch>
            <a:fillRect/>
          </a:stretch>
        </p:blipFill>
        <p:spPr>
          <a:xfrm>
            <a:off x="5318282" y="989086"/>
            <a:ext cx="3499064" cy="3429000"/>
          </a:xfrm>
          <a:prstGeom prst="rect">
            <a:avLst/>
          </a:prstGeom>
        </p:spPr>
      </p:pic>
    </p:spTree>
    <p:extLst>
      <p:ext uri="{BB962C8B-B14F-4D97-AF65-F5344CB8AC3E}">
        <p14:creationId xmlns:p14="http://schemas.microsoft.com/office/powerpoint/2010/main" val="3330986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idx="1"/>
          </p:nvPr>
        </p:nvSpPr>
        <p:spPr>
          <a:xfrm>
            <a:off x="406400" y="839028"/>
            <a:ext cx="8280400" cy="3646356"/>
          </a:xfrm>
        </p:spPr>
        <p:txBody>
          <a:bodyPr>
            <a:noAutofit/>
          </a:bodyPr>
          <a:lstStyle/>
          <a:p>
            <a:pPr>
              <a:buFont typeface="+mj-lt"/>
              <a:buAutoNum type="arabicPeriod"/>
            </a:pPr>
            <a:r>
              <a:rPr lang="en-US" sz="1800" dirty="0"/>
              <a:t>Learn the network entry course to advance to several other networking courses offered in the ECE dept</a:t>
            </a:r>
          </a:p>
          <a:p>
            <a:pPr>
              <a:buFont typeface="+mj-lt"/>
              <a:buAutoNum type="arabicPeriod"/>
            </a:pPr>
            <a:r>
              <a:rPr lang="en-US" sz="1800" dirty="0"/>
              <a:t>Learn the basics of the networking to prepare yourself to enter networking fields as your career, including:</a:t>
            </a:r>
          </a:p>
          <a:p>
            <a:pPr marL="942975" lvl="2" indent="-342900"/>
            <a:r>
              <a:rPr lang="en-US" sz="1600" dirty="0"/>
              <a:t>Video/audio streaming: Netflix, Zoom</a:t>
            </a:r>
          </a:p>
          <a:p>
            <a:pPr marL="942975" lvl="2" indent="-342900"/>
            <a:r>
              <a:rPr lang="en-US" sz="1600" dirty="0"/>
              <a:t>Cloud computing: Amazon, Microsoft, Google, Alibaba Cloud, Facebook, ….</a:t>
            </a:r>
          </a:p>
          <a:p>
            <a:pPr marL="942975" lvl="2" indent="-342900"/>
            <a:r>
              <a:rPr lang="en-US" sz="1600" dirty="0"/>
              <a:t>5G/6G wireless networks</a:t>
            </a:r>
          </a:p>
          <a:p>
            <a:pPr marL="942975" lvl="2" indent="-342900"/>
            <a:r>
              <a:rPr lang="en-US" sz="1600" dirty="0"/>
              <a:t>Augmented reality (AR) and virtual reality (VR)</a:t>
            </a:r>
          </a:p>
          <a:p>
            <a:pPr marL="942975" lvl="2" indent="-342900"/>
            <a:r>
              <a:rPr lang="en-US" sz="1600" dirty="0"/>
              <a:t>Remote healthcare and manufacturing automation</a:t>
            </a:r>
          </a:p>
          <a:p>
            <a:pPr marL="942975" lvl="2" indent="-342900"/>
            <a:r>
              <a:rPr lang="en-US" sz="1600" dirty="0"/>
              <a:t>Autonomous connected vehicles (ACVs) over 5G</a:t>
            </a:r>
          </a:p>
          <a:p>
            <a:pPr marL="942975" lvl="2" indent="-342900"/>
            <a:r>
              <a:rPr lang="en-US" sz="1600" dirty="0"/>
              <a:t> …….</a:t>
            </a:r>
          </a:p>
          <a:p>
            <a:pPr>
              <a:buFont typeface="+mj-lt"/>
              <a:buAutoNum type="arabicPeriod"/>
            </a:pPr>
            <a:r>
              <a:rPr lang="en-US" sz="1800" dirty="0"/>
              <a:t>Many job opportunities in networking: IT departments of enterprises, network service providers/vendors, and cloud service providers.</a:t>
            </a:r>
          </a:p>
        </p:txBody>
      </p:sp>
      <p:sp>
        <p:nvSpPr>
          <p:cNvPr id="4" name="Slide Number Placeholder 3"/>
          <p:cNvSpPr>
            <a:spLocks noGrp="1"/>
          </p:cNvSpPr>
          <p:nvPr>
            <p:ph type="sldNum" sz="quarter" idx="12"/>
          </p:nvPr>
        </p:nvSpPr>
        <p:spPr>
          <a:prstGeom prst="rect">
            <a:avLst/>
          </a:prstGeom>
        </p:spPr>
        <p:txBody>
          <a:bodyPr/>
          <a:lstStyle/>
          <a:p>
            <a:fld id="{A3D5D3D8-1F29-B74B-B3A0-A1F2C7DC88AC}" type="slidenum">
              <a:rPr lang="en-US" altLang="en-US" smtClean="0"/>
              <a:pPr/>
              <a:t>2</a:t>
            </a:fld>
            <a:endParaRPr lang="en-US" altLang="en-US"/>
          </a:p>
        </p:txBody>
      </p:sp>
      <p:sp>
        <p:nvSpPr>
          <p:cNvPr id="5" name="Text Placeholder 4">
            <a:extLst>
              <a:ext uri="{FF2B5EF4-FFF2-40B4-BE49-F238E27FC236}">
                <a16:creationId xmlns:a16="http://schemas.microsoft.com/office/drawing/2014/main" id="{5D029A6C-F13B-2E42-BD1C-EA2AEED11563}"/>
              </a:ext>
            </a:extLst>
          </p:cNvPr>
          <p:cNvSpPr txBox="1">
            <a:spLocks/>
          </p:cNvSpPr>
          <p:nvPr/>
        </p:nvSpPr>
        <p:spPr>
          <a:xfrm>
            <a:off x="1851660" y="101600"/>
            <a:ext cx="7007527" cy="455550"/>
          </a:xfrm>
          <a:prstGeom prst="rect">
            <a:avLst/>
          </a:prstGeom>
        </p:spPr>
        <p:txBody>
          <a:bodyPr/>
          <a:lstStyle>
            <a:lvl1pPr marL="342900" indent="-342900" algn="l" defTabSz="457200" rtl="0" eaLnBrk="1" fontAlgn="base" hangingPunct="1">
              <a:spcBef>
                <a:spcPct val="20000"/>
              </a:spcBef>
              <a:spcAft>
                <a:spcPct val="0"/>
              </a:spcAft>
              <a:buFont typeface="Arial" charset="0"/>
              <a:defRPr sz="240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2pPr>
            <a:lvl3pPr marL="1085850" indent="-171450" algn="l" defTabSz="457200" rtl="0" eaLnBrk="1" fontAlgn="base" hangingPunct="1">
              <a:spcBef>
                <a:spcPct val="20000"/>
              </a:spcBef>
              <a:spcAft>
                <a:spcPct val="0"/>
              </a:spcAft>
              <a:buFont typeface="Arial" charset="0"/>
              <a:buChar char="•"/>
              <a:defRPr sz="1400" kern="1200">
                <a:solidFill>
                  <a:schemeClr val="tx1"/>
                </a:solidFill>
                <a:latin typeface="+mn-lt"/>
                <a:ea typeface="ＭＳ Ｐゴシック" charset="0"/>
                <a:cs typeface="+mn-cs"/>
              </a:defRPr>
            </a:lvl3pPr>
            <a:lvl4pPr marL="1600200" indent="-228600" algn="l" defTabSz="457200" rtl="0" eaLnBrk="1" fontAlgn="base" hangingPunct="1">
              <a:spcBef>
                <a:spcPct val="20000"/>
              </a:spcBef>
              <a:spcAft>
                <a:spcPct val="0"/>
              </a:spcAft>
              <a:buFont typeface="Courier New" charset="0"/>
              <a:buChar char="o"/>
              <a:defRPr sz="1400" kern="1200">
                <a:solidFill>
                  <a:schemeClr val="tx1"/>
                </a:solidFill>
                <a:latin typeface="+mn-lt"/>
                <a:ea typeface="ＭＳ Ｐゴシック" charset="0"/>
                <a:cs typeface="+mn-cs"/>
              </a:defRPr>
            </a:lvl4pPr>
            <a:lvl5pPr marL="2114550" indent="-285750" algn="l" defTabSz="457200" rtl="0" eaLnBrk="1" fontAlgn="base" hangingPunct="1">
              <a:spcBef>
                <a:spcPct val="20000"/>
              </a:spcBef>
              <a:spcAft>
                <a:spcPct val="0"/>
              </a:spcAft>
              <a:buFont typeface="Wingdings" charset="2"/>
              <a:buChar char="Ø"/>
              <a:defRPr sz="14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sz="3200" dirty="0">
                <a:solidFill>
                  <a:schemeClr val="bg1"/>
                </a:solidFill>
              </a:rPr>
              <a:t>Why take this course?</a:t>
            </a:r>
          </a:p>
        </p:txBody>
      </p:sp>
    </p:spTree>
    <p:extLst>
      <p:ext uri="{BB962C8B-B14F-4D97-AF65-F5344CB8AC3E}">
        <p14:creationId xmlns:p14="http://schemas.microsoft.com/office/powerpoint/2010/main" val="401396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a:xfrm>
            <a:off x="6683746" y="4767263"/>
            <a:ext cx="2133600" cy="274637"/>
          </a:xfrm>
        </p:spPr>
        <p:txBody>
          <a:bodyPr/>
          <a:lstStyle/>
          <a:p>
            <a:fld id="{A3D5D3D8-1F29-B74B-B3A0-A1F2C7DC88AC}" type="slidenum">
              <a:rPr lang="en-US" altLang="en-US" smtClean="0"/>
              <a:pPr/>
              <a:t>20</a:t>
            </a:fld>
            <a:endParaRPr lang="en-US" altLang="en-US" dirty="0"/>
          </a:p>
        </p:txBody>
      </p:sp>
      <p:sp>
        <p:nvSpPr>
          <p:cNvPr id="5" name="Text Placeholder 4"/>
          <p:cNvSpPr>
            <a:spLocks noGrp="1"/>
          </p:cNvSpPr>
          <p:nvPr>
            <p:ph type="body" sz="quarter" idx="13"/>
          </p:nvPr>
        </p:nvSpPr>
        <p:spPr/>
        <p:txBody>
          <a:bodyPr/>
          <a:lstStyle/>
          <a:p>
            <a:r>
              <a:rPr lang="en-US" altLang="zh-CN" dirty="0"/>
              <a:t>5G in Edge Video Orchestration</a:t>
            </a:r>
            <a:endParaRPr lang="en-US" dirty="0"/>
          </a:p>
        </p:txBody>
      </p:sp>
      <p:sp>
        <p:nvSpPr>
          <p:cNvPr id="8" name="文本占位符 9">
            <a:extLst>
              <a:ext uri="{FF2B5EF4-FFF2-40B4-BE49-F238E27FC236}">
                <a16:creationId xmlns:a16="http://schemas.microsoft.com/office/drawing/2014/main" id="{0435A020-EC2B-458B-A653-7025998A2247}"/>
              </a:ext>
            </a:extLst>
          </p:cNvPr>
          <p:cNvSpPr>
            <a:spLocks noGrp="1"/>
          </p:cNvSpPr>
          <p:nvPr>
            <p:ph type="body" sz="quarter" idx="12"/>
          </p:nvPr>
        </p:nvSpPr>
        <p:spPr>
          <a:xfrm>
            <a:off x="441556" y="989086"/>
            <a:ext cx="4277402" cy="3669846"/>
          </a:xfrm>
        </p:spPr>
        <p:txBody>
          <a:bodyPr/>
          <a:lstStyle/>
          <a:p>
            <a:r>
              <a:rPr lang="en-US" sz="1600" dirty="0"/>
              <a:t>Use Cases</a:t>
            </a:r>
          </a:p>
          <a:p>
            <a:pPr lvl="1"/>
            <a:r>
              <a:rPr lang="en-US" sz="1500" dirty="0"/>
              <a:t>Live camera signals are </a:t>
            </a:r>
            <a:r>
              <a:rPr lang="en-US" sz="1500" dirty="0">
                <a:solidFill>
                  <a:srgbClr val="FF0000"/>
                </a:solidFill>
              </a:rPr>
              <a:t>locally ingested</a:t>
            </a:r>
            <a:r>
              <a:rPr lang="en-US" sz="1500" dirty="0"/>
              <a:t> and played out to visitors in real time</a:t>
            </a:r>
          </a:p>
          <a:p>
            <a:pPr lvl="1"/>
            <a:r>
              <a:rPr lang="en-US" sz="1500" dirty="0"/>
              <a:t>Visitors can select between different cameras, which are presented in HD and SD quality levels</a:t>
            </a:r>
          </a:p>
          <a:p>
            <a:r>
              <a:rPr lang="en-US" sz="1600" dirty="0"/>
              <a:t>Benefits</a:t>
            </a:r>
          </a:p>
          <a:p>
            <a:pPr lvl="1"/>
            <a:r>
              <a:rPr lang="en-US" sz="1500" dirty="0"/>
              <a:t>Exciting service for event visitors, providing an immersive </a:t>
            </a:r>
            <a:r>
              <a:rPr lang="en-US" sz="1500" dirty="0">
                <a:solidFill>
                  <a:srgbClr val="FF0000"/>
                </a:solidFill>
              </a:rPr>
              <a:t>real time experience</a:t>
            </a:r>
          </a:p>
          <a:p>
            <a:pPr lvl="1"/>
            <a:r>
              <a:rPr lang="en-US" sz="1500" dirty="0">
                <a:solidFill>
                  <a:srgbClr val="FF0000"/>
                </a:solidFill>
              </a:rPr>
              <a:t>Minimal delay </a:t>
            </a:r>
            <a:r>
              <a:rPr lang="en-US" sz="1500" dirty="0"/>
              <a:t>from camera to device, including encoding, play-out, and decoding</a:t>
            </a:r>
          </a:p>
          <a:p>
            <a:pPr lvl="1"/>
            <a:r>
              <a:rPr lang="en-US" sz="1500" dirty="0"/>
              <a:t>Video traffic does not put any strain on venue backhaul</a:t>
            </a:r>
          </a:p>
        </p:txBody>
      </p:sp>
      <p:pic>
        <p:nvPicPr>
          <p:cNvPr id="7" name="图片 6">
            <a:extLst>
              <a:ext uri="{FF2B5EF4-FFF2-40B4-BE49-F238E27FC236}">
                <a16:creationId xmlns:a16="http://schemas.microsoft.com/office/drawing/2014/main" id="{70882E9F-4FBB-4DED-B334-EE8C168412B7}"/>
              </a:ext>
            </a:extLst>
          </p:cNvPr>
          <p:cNvPicPr>
            <a:picLocks noChangeAspect="1"/>
          </p:cNvPicPr>
          <p:nvPr/>
        </p:nvPicPr>
        <p:blipFill>
          <a:blip r:embed="rId2"/>
          <a:stretch>
            <a:fillRect/>
          </a:stretch>
        </p:blipFill>
        <p:spPr>
          <a:xfrm>
            <a:off x="4899240" y="931953"/>
            <a:ext cx="3918106" cy="3726979"/>
          </a:xfrm>
          <a:prstGeom prst="rect">
            <a:avLst/>
          </a:prstGeom>
        </p:spPr>
      </p:pic>
    </p:spTree>
    <p:extLst>
      <p:ext uri="{BB962C8B-B14F-4D97-AF65-F5344CB8AC3E}">
        <p14:creationId xmlns:p14="http://schemas.microsoft.com/office/powerpoint/2010/main" val="582701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020B57-F435-6643-AA8C-0B4427358564}"/>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97256F98-33BB-F246-B154-47570C14D4B3}"/>
              </a:ext>
            </a:extLst>
          </p:cNvPr>
          <p:cNvSpPr>
            <a:spLocks noGrp="1"/>
          </p:cNvSpPr>
          <p:nvPr>
            <p:ph type="sldNum" sz="quarter" idx="16"/>
          </p:nvPr>
        </p:nvSpPr>
        <p:spPr/>
        <p:txBody>
          <a:bodyPr/>
          <a:lstStyle/>
          <a:p>
            <a:fld id="{A3D5D3D8-1F29-B74B-B3A0-A1F2C7DC88AC}" type="slidenum">
              <a:rPr lang="en-US" altLang="en-US" smtClean="0"/>
              <a:pPr/>
              <a:t>21</a:t>
            </a:fld>
            <a:endParaRPr lang="en-US" altLang="en-US"/>
          </a:p>
        </p:txBody>
      </p:sp>
      <p:sp>
        <p:nvSpPr>
          <p:cNvPr id="5" name="Text Placeholder 4">
            <a:extLst>
              <a:ext uri="{FF2B5EF4-FFF2-40B4-BE49-F238E27FC236}">
                <a16:creationId xmlns:a16="http://schemas.microsoft.com/office/drawing/2014/main" id="{5342DB3A-1E45-714C-BA87-2E0201C823CE}"/>
              </a:ext>
            </a:extLst>
          </p:cNvPr>
          <p:cNvSpPr>
            <a:spLocks noGrp="1"/>
          </p:cNvSpPr>
          <p:nvPr>
            <p:ph type="body" sz="quarter" idx="13"/>
          </p:nvPr>
        </p:nvSpPr>
        <p:spPr>
          <a:xfrm>
            <a:off x="2133341" y="127832"/>
            <a:ext cx="6860053" cy="455550"/>
          </a:xfrm>
        </p:spPr>
        <p:txBody>
          <a:bodyPr/>
          <a:lstStyle/>
          <a:p>
            <a:r>
              <a:rPr lang="en-US" sz="2200" dirty="0"/>
              <a:t>5G in Manufacturing Automation</a:t>
            </a:r>
          </a:p>
        </p:txBody>
      </p:sp>
      <p:sp>
        <p:nvSpPr>
          <p:cNvPr id="8" name="Text Placeholder 1">
            <a:extLst>
              <a:ext uri="{FF2B5EF4-FFF2-40B4-BE49-F238E27FC236}">
                <a16:creationId xmlns:a16="http://schemas.microsoft.com/office/drawing/2014/main" id="{7D632FE3-96AA-CF46-957D-BA4D5EC07E5A}"/>
              </a:ext>
            </a:extLst>
          </p:cNvPr>
          <p:cNvSpPr txBox="1">
            <a:spLocks/>
          </p:cNvSpPr>
          <p:nvPr/>
        </p:nvSpPr>
        <p:spPr>
          <a:xfrm>
            <a:off x="4840942" y="939248"/>
            <a:ext cx="4152452" cy="3669846"/>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0000"/>
              </a:lnSpc>
            </a:pPr>
            <a:r>
              <a:rPr lang="en-US" sz="1600" dirty="0"/>
              <a:t>5G networks offer manufacturers and telecom operators the chance to build smart factories and take advantage of technologies such as automation, AI, AR for troubleshooting, and IoT.</a:t>
            </a:r>
          </a:p>
          <a:p>
            <a:r>
              <a:rPr lang="en-US" sz="1600" dirty="0"/>
              <a:t>5G expects to provide low latency, high reliability, high bandwidth and connection density to secure ubiquitous connectivity.</a:t>
            </a:r>
          </a:p>
          <a:p>
            <a:r>
              <a:rPr lang="en-US" sz="1600" dirty="0"/>
              <a:t>The mobile 5G technology will allow for higher flexibility, lower cost, and shorter lead times for factory floor production reconfiguration, layout changes, and alterations.</a:t>
            </a:r>
          </a:p>
          <a:p>
            <a:r>
              <a:rPr lang="en-US" sz="1600" dirty="0"/>
              <a:t>A video on “</a:t>
            </a:r>
            <a:r>
              <a:rPr lang="en-US" sz="1600" dirty="0">
                <a:hlinkClick r:id="rId3"/>
              </a:rPr>
              <a:t>5G enabled manufacturing</a:t>
            </a:r>
            <a:r>
              <a:rPr lang="en-US" sz="1600" dirty="0"/>
              <a:t>.”</a:t>
            </a:r>
          </a:p>
        </p:txBody>
      </p:sp>
      <p:pic>
        <p:nvPicPr>
          <p:cNvPr id="6" name="Picture 5">
            <a:extLst>
              <a:ext uri="{FF2B5EF4-FFF2-40B4-BE49-F238E27FC236}">
                <a16:creationId xmlns:a16="http://schemas.microsoft.com/office/drawing/2014/main" id="{3B01AAED-C150-3E46-98AF-A10BBDC9E531}"/>
              </a:ext>
            </a:extLst>
          </p:cNvPr>
          <p:cNvPicPr>
            <a:picLocks noChangeAspect="1"/>
          </p:cNvPicPr>
          <p:nvPr/>
        </p:nvPicPr>
        <p:blipFill>
          <a:blip r:embed="rId4"/>
          <a:stretch>
            <a:fillRect/>
          </a:stretch>
        </p:blipFill>
        <p:spPr>
          <a:xfrm>
            <a:off x="0" y="0"/>
            <a:ext cx="4572000" cy="2689412"/>
          </a:xfrm>
          <a:prstGeom prst="rect">
            <a:avLst/>
          </a:prstGeom>
        </p:spPr>
      </p:pic>
      <p:pic>
        <p:nvPicPr>
          <p:cNvPr id="7" name="Picture 6">
            <a:extLst>
              <a:ext uri="{FF2B5EF4-FFF2-40B4-BE49-F238E27FC236}">
                <a16:creationId xmlns:a16="http://schemas.microsoft.com/office/drawing/2014/main" id="{161E3DAA-D5D7-3448-BE7C-F4F6E5A1E397}"/>
              </a:ext>
            </a:extLst>
          </p:cNvPr>
          <p:cNvPicPr>
            <a:picLocks noChangeAspect="1"/>
          </p:cNvPicPr>
          <p:nvPr/>
        </p:nvPicPr>
        <p:blipFill>
          <a:blip r:embed="rId5"/>
          <a:stretch>
            <a:fillRect/>
          </a:stretch>
        </p:blipFill>
        <p:spPr>
          <a:xfrm>
            <a:off x="1355" y="2571750"/>
            <a:ext cx="4570646" cy="2571750"/>
          </a:xfrm>
          <a:prstGeom prst="rect">
            <a:avLst/>
          </a:prstGeom>
        </p:spPr>
      </p:pic>
    </p:spTree>
    <p:extLst>
      <p:ext uri="{BB962C8B-B14F-4D97-AF65-F5344CB8AC3E}">
        <p14:creationId xmlns:p14="http://schemas.microsoft.com/office/powerpoint/2010/main" val="6140831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020B57-F435-6643-AA8C-0B4427358564}"/>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97256F98-33BB-F246-B154-47570C14D4B3}"/>
              </a:ext>
            </a:extLst>
          </p:cNvPr>
          <p:cNvSpPr>
            <a:spLocks noGrp="1"/>
          </p:cNvSpPr>
          <p:nvPr>
            <p:ph type="sldNum" sz="quarter" idx="16"/>
          </p:nvPr>
        </p:nvSpPr>
        <p:spPr/>
        <p:txBody>
          <a:bodyPr/>
          <a:lstStyle/>
          <a:p>
            <a:fld id="{A3D5D3D8-1F29-B74B-B3A0-A1F2C7DC88AC}" type="slidenum">
              <a:rPr lang="en-US" altLang="en-US" smtClean="0"/>
              <a:pPr/>
              <a:t>22</a:t>
            </a:fld>
            <a:endParaRPr lang="en-US" altLang="en-US"/>
          </a:p>
        </p:txBody>
      </p:sp>
      <p:sp>
        <p:nvSpPr>
          <p:cNvPr id="5" name="Text Placeholder 4">
            <a:extLst>
              <a:ext uri="{FF2B5EF4-FFF2-40B4-BE49-F238E27FC236}">
                <a16:creationId xmlns:a16="http://schemas.microsoft.com/office/drawing/2014/main" id="{5342DB3A-1E45-714C-BA87-2E0201C823CE}"/>
              </a:ext>
            </a:extLst>
          </p:cNvPr>
          <p:cNvSpPr>
            <a:spLocks noGrp="1"/>
          </p:cNvSpPr>
          <p:nvPr>
            <p:ph type="body" sz="quarter" idx="13"/>
          </p:nvPr>
        </p:nvSpPr>
        <p:spPr/>
        <p:txBody>
          <a:bodyPr/>
          <a:lstStyle/>
          <a:p>
            <a:r>
              <a:rPr lang="en-US" dirty="0"/>
              <a:t>5G In Healthcare</a:t>
            </a:r>
          </a:p>
        </p:txBody>
      </p:sp>
      <p:sp>
        <p:nvSpPr>
          <p:cNvPr id="8" name="Text Placeholder 1">
            <a:extLst>
              <a:ext uri="{FF2B5EF4-FFF2-40B4-BE49-F238E27FC236}">
                <a16:creationId xmlns:a16="http://schemas.microsoft.com/office/drawing/2014/main" id="{7D632FE3-96AA-CF46-957D-BA4D5EC07E5A}"/>
              </a:ext>
            </a:extLst>
          </p:cNvPr>
          <p:cNvSpPr txBox="1">
            <a:spLocks/>
          </p:cNvSpPr>
          <p:nvPr/>
        </p:nvSpPr>
        <p:spPr>
          <a:xfrm>
            <a:off x="4851700" y="1003793"/>
            <a:ext cx="4152452" cy="3984257"/>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5G in healthcare will allow the building of infrastructure suitable for the interplay of health sensors, algorithms, and smart devices, for the smooth operation of telemedicine, and telesurgery</a:t>
            </a:r>
          </a:p>
          <a:p>
            <a:r>
              <a:rPr lang="en-US" sz="1600" dirty="0"/>
              <a:t>5G network can help quickly and reliably transport huge data files of medical imagery to boost remote brain surgeries, connected health, and medical VR</a:t>
            </a:r>
          </a:p>
          <a:p>
            <a:r>
              <a:rPr lang="en-US" sz="1600" dirty="0"/>
              <a:t>Telesurgery in the 5G era has huge potential to deliver healthcare surgical services to remote locations, a 5G-enabled Tactile Internet (TI)-based telesurgery system for Healthcare </a:t>
            </a:r>
          </a:p>
        </p:txBody>
      </p:sp>
      <p:pic>
        <p:nvPicPr>
          <p:cNvPr id="2" name="Picture 1">
            <a:extLst>
              <a:ext uri="{FF2B5EF4-FFF2-40B4-BE49-F238E27FC236}">
                <a16:creationId xmlns:a16="http://schemas.microsoft.com/office/drawing/2014/main" id="{D4197AB4-3493-0743-9E52-B14B326E0456}"/>
              </a:ext>
            </a:extLst>
          </p:cNvPr>
          <p:cNvPicPr>
            <a:picLocks noChangeAspect="1"/>
          </p:cNvPicPr>
          <p:nvPr/>
        </p:nvPicPr>
        <p:blipFill>
          <a:blip r:embed="rId3"/>
          <a:stretch>
            <a:fillRect/>
          </a:stretch>
        </p:blipFill>
        <p:spPr>
          <a:xfrm>
            <a:off x="0" y="0"/>
            <a:ext cx="4572002" cy="2571751"/>
          </a:xfrm>
          <a:prstGeom prst="rect">
            <a:avLst/>
          </a:prstGeom>
        </p:spPr>
      </p:pic>
      <p:pic>
        <p:nvPicPr>
          <p:cNvPr id="2050" name="Picture 2" descr="VA Palo Alto first 5G hospital - VAntage Point">
            <a:extLst>
              <a:ext uri="{FF2B5EF4-FFF2-40B4-BE49-F238E27FC236}">
                <a16:creationId xmlns:a16="http://schemas.microsoft.com/office/drawing/2014/main" id="{D0CE6EDA-C595-CD45-AED8-32FDE18A45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71750"/>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121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020B57-F435-6643-AA8C-0B4427358564}"/>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97256F98-33BB-F246-B154-47570C14D4B3}"/>
              </a:ext>
            </a:extLst>
          </p:cNvPr>
          <p:cNvSpPr>
            <a:spLocks noGrp="1"/>
          </p:cNvSpPr>
          <p:nvPr>
            <p:ph type="sldNum" sz="quarter" idx="16"/>
          </p:nvPr>
        </p:nvSpPr>
        <p:spPr/>
        <p:txBody>
          <a:bodyPr/>
          <a:lstStyle/>
          <a:p>
            <a:fld id="{A3D5D3D8-1F29-B74B-B3A0-A1F2C7DC88AC}" type="slidenum">
              <a:rPr lang="en-US" altLang="en-US" smtClean="0"/>
              <a:pPr/>
              <a:t>23</a:t>
            </a:fld>
            <a:endParaRPr lang="en-US" altLang="en-US"/>
          </a:p>
        </p:txBody>
      </p:sp>
      <p:sp>
        <p:nvSpPr>
          <p:cNvPr id="5" name="Text Placeholder 4">
            <a:extLst>
              <a:ext uri="{FF2B5EF4-FFF2-40B4-BE49-F238E27FC236}">
                <a16:creationId xmlns:a16="http://schemas.microsoft.com/office/drawing/2014/main" id="{5342DB3A-1E45-714C-BA87-2E0201C823CE}"/>
              </a:ext>
            </a:extLst>
          </p:cNvPr>
          <p:cNvSpPr>
            <a:spLocks noGrp="1"/>
          </p:cNvSpPr>
          <p:nvPr>
            <p:ph type="body" sz="quarter" idx="13"/>
          </p:nvPr>
        </p:nvSpPr>
        <p:spPr>
          <a:xfrm>
            <a:off x="2133341" y="127832"/>
            <a:ext cx="6860053" cy="455550"/>
          </a:xfrm>
        </p:spPr>
        <p:txBody>
          <a:bodyPr/>
          <a:lstStyle/>
          <a:p>
            <a:r>
              <a:rPr lang="en-US" dirty="0"/>
              <a:t>5G-Powered Medical Robot</a:t>
            </a:r>
          </a:p>
        </p:txBody>
      </p:sp>
      <p:sp>
        <p:nvSpPr>
          <p:cNvPr id="8" name="Text Placeholder 1">
            <a:extLst>
              <a:ext uri="{FF2B5EF4-FFF2-40B4-BE49-F238E27FC236}">
                <a16:creationId xmlns:a16="http://schemas.microsoft.com/office/drawing/2014/main" id="{7D632FE3-96AA-CF46-957D-BA4D5EC07E5A}"/>
              </a:ext>
            </a:extLst>
          </p:cNvPr>
          <p:cNvSpPr txBox="1">
            <a:spLocks/>
          </p:cNvSpPr>
          <p:nvPr/>
        </p:nvSpPr>
        <p:spPr>
          <a:xfrm>
            <a:off x="4840942" y="939248"/>
            <a:ext cx="4152452" cy="3669846"/>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600" dirty="0"/>
              <a:t>In January 2019, a doctor in Fujian, removed the liver of a test animal about 30 miles away, the world’s first remote surgery over 5G, which kept the lag time to 0.1 seconds. (</a:t>
            </a:r>
            <a:r>
              <a:rPr lang="en-US" sz="1600" dirty="0">
                <a:hlinkClick r:id="rId3"/>
              </a:rPr>
              <a:t>video link</a:t>
            </a:r>
            <a:r>
              <a:rPr lang="en-US" sz="1600" dirty="0"/>
              <a:t>).</a:t>
            </a:r>
          </a:p>
          <a:p>
            <a:pPr>
              <a:lnSpc>
                <a:spcPct val="100000"/>
              </a:lnSpc>
            </a:pPr>
            <a:r>
              <a:rPr lang="en-US" sz="1600" dirty="0"/>
              <a:t>In March 2019, Dr. Ling </a:t>
            </a:r>
            <a:r>
              <a:rPr lang="en-US" sz="1600" dirty="0" err="1"/>
              <a:t>Zhipei</a:t>
            </a:r>
            <a:r>
              <a:rPr lang="en-US" sz="1600" dirty="0"/>
              <a:t> performed the groundbreaking surgery by manipulating instruments in Beijing using a surgery robot powered by China Mobile and Huawei’s 5G network. The patient was at Beijing and suffered from Parkinson’s disease, and doctors at Hainan over 1,500 miles away. The patient received a deep brain stimulation implant during a three-hour procedure. </a:t>
            </a:r>
          </a:p>
        </p:txBody>
      </p:sp>
      <p:pic>
        <p:nvPicPr>
          <p:cNvPr id="1026" name="Picture 2" descr="5G-Powered Medical Robot Performs Remote Brain Surgery">
            <a:extLst>
              <a:ext uri="{FF2B5EF4-FFF2-40B4-BE49-F238E27FC236}">
                <a16:creationId xmlns:a16="http://schemas.microsoft.com/office/drawing/2014/main" id="{F74184A5-4FFD-094B-B72F-8E52FDA18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31" y="2571750"/>
            <a:ext cx="4570646" cy="2571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5G remote surgery performed in China- China.org.cn">
            <a:extLst>
              <a:ext uri="{FF2B5EF4-FFF2-40B4-BE49-F238E27FC236}">
                <a16:creationId xmlns:a16="http://schemas.microsoft.com/office/drawing/2014/main" id="{004B01B3-8E16-D449-8AA2-20C96915BC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41" y="31751"/>
            <a:ext cx="4570647" cy="2539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0646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E255C6-1550-A94C-9C52-44224850C7DC}"/>
              </a:ext>
            </a:extLst>
          </p:cNvPr>
          <p:cNvSpPr>
            <a:spLocks noGrp="1"/>
          </p:cNvSpPr>
          <p:nvPr>
            <p:ph type="body" sz="quarter" idx="12"/>
          </p:nvPr>
        </p:nvSpPr>
        <p:spPr/>
        <p:txBody>
          <a:bodyPr/>
          <a:lstStyle/>
          <a:p>
            <a:r>
              <a:rPr lang="en-US" sz="1800" dirty="0"/>
              <a:t>The target for autonomous vehicles involves complete support for communication from Cellular Vehicles to everything (CV2X): </a:t>
            </a:r>
          </a:p>
          <a:p>
            <a:pPr lvl="1"/>
            <a:r>
              <a:rPr lang="en-US" sz="1800" dirty="0"/>
              <a:t>Vehicle-to-Vehicle (V2V) communication</a:t>
            </a:r>
          </a:p>
          <a:p>
            <a:pPr lvl="1"/>
            <a:r>
              <a:rPr lang="en-US" sz="1800" dirty="0"/>
              <a:t>Vehicle-to-Internet (V2I) communication</a:t>
            </a:r>
          </a:p>
          <a:p>
            <a:pPr lvl="1"/>
            <a:r>
              <a:rPr lang="en-US" sz="1800" dirty="0"/>
              <a:t>Vehicle-to-Internet of Things (V2IoT) communication</a:t>
            </a:r>
          </a:p>
          <a:p>
            <a:r>
              <a:rPr lang="en-US" sz="1800" dirty="0"/>
              <a:t>Software applications coordinate traffic of autonomous motion vehicles on roads</a:t>
            </a:r>
          </a:p>
          <a:p>
            <a:r>
              <a:rPr lang="en-US" sz="1800" dirty="0"/>
              <a:t>Artificial Intelligence provides real time vision and establishes vehicles' behavior</a:t>
            </a:r>
          </a:p>
          <a:p>
            <a:r>
              <a:rPr lang="en-US" sz="1800" dirty="0"/>
              <a:t>Autonomous driving infrastructure is making its first appearance in highways – due to deterministic and controllable traffic</a:t>
            </a:r>
          </a:p>
        </p:txBody>
      </p:sp>
      <p:sp>
        <p:nvSpPr>
          <p:cNvPr id="3" name="Date Placeholder 2">
            <a:extLst>
              <a:ext uri="{FF2B5EF4-FFF2-40B4-BE49-F238E27FC236}">
                <a16:creationId xmlns:a16="http://schemas.microsoft.com/office/drawing/2014/main" id="{BFFFB13C-788F-8140-8A36-B04E93A2F78C}"/>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853B1E09-DFCF-CE40-B8E6-FBC1539636D1}"/>
              </a:ext>
            </a:extLst>
          </p:cNvPr>
          <p:cNvSpPr>
            <a:spLocks noGrp="1"/>
          </p:cNvSpPr>
          <p:nvPr>
            <p:ph type="sldNum" sz="quarter" idx="16"/>
          </p:nvPr>
        </p:nvSpPr>
        <p:spPr/>
        <p:txBody>
          <a:bodyPr/>
          <a:lstStyle/>
          <a:p>
            <a:fld id="{A3D5D3D8-1F29-B74B-B3A0-A1F2C7DC88AC}" type="slidenum">
              <a:rPr lang="en-US" altLang="en-US" smtClean="0"/>
              <a:pPr/>
              <a:t>24</a:t>
            </a:fld>
            <a:endParaRPr lang="en-US" altLang="en-US"/>
          </a:p>
        </p:txBody>
      </p:sp>
      <p:sp>
        <p:nvSpPr>
          <p:cNvPr id="5" name="Text Placeholder 4">
            <a:extLst>
              <a:ext uri="{FF2B5EF4-FFF2-40B4-BE49-F238E27FC236}">
                <a16:creationId xmlns:a16="http://schemas.microsoft.com/office/drawing/2014/main" id="{F41C0C2B-16D4-9243-98DF-646C91EBB037}"/>
              </a:ext>
            </a:extLst>
          </p:cNvPr>
          <p:cNvSpPr>
            <a:spLocks noGrp="1"/>
          </p:cNvSpPr>
          <p:nvPr>
            <p:ph type="body" sz="quarter" idx="13"/>
          </p:nvPr>
        </p:nvSpPr>
        <p:spPr/>
        <p:txBody>
          <a:bodyPr/>
          <a:lstStyle/>
          <a:p>
            <a:r>
              <a:rPr lang="en-US" altLang="zh-CN" dirty="0"/>
              <a:t>5G in Autonomous Connected Vehicles</a:t>
            </a:r>
            <a:endParaRPr lang="en-US" dirty="0"/>
          </a:p>
        </p:txBody>
      </p:sp>
    </p:spTree>
    <p:extLst>
      <p:ext uri="{BB962C8B-B14F-4D97-AF65-F5344CB8AC3E}">
        <p14:creationId xmlns:p14="http://schemas.microsoft.com/office/powerpoint/2010/main" val="36954565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0868FB3-754F-40CD-8408-3DC9A0D7BA3C}"/>
              </a:ext>
            </a:extLst>
          </p:cNvPr>
          <p:cNvPicPr>
            <a:picLocks noChangeAspect="1"/>
          </p:cNvPicPr>
          <p:nvPr/>
        </p:nvPicPr>
        <p:blipFill>
          <a:blip r:embed="rId2"/>
          <a:stretch>
            <a:fillRect/>
          </a:stretch>
        </p:blipFill>
        <p:spPr>
          <a:xfrm>
            <a:off x="6306170" y="2115647"/>
            <a:ext cx="2691780" cy="2696043"/>
          </a:xfrm>
          <a:prstGeom prst="rect">
            <a:avLst/>
          </a:prstGeom>
        </p:spPr>
      </p:pic>
      <p:pic>
        <p:nvPicPr>
          <p:cNvPr id="10" name="图片 9">
            <a:extLst>
              <a:ext uri="{FF2B5EF4-FFF2-40B4-BE49-F238E27FC236}">
                <a16:creationId xmlns:a16="http://schemas.microsoft.com/office/drawing/2014/main" id="{CF24D17E-DE08-4507-897C-BD4F64EA48ED}"/>
              </a:ext>
            </a:extLst>
          </p:cNvPr>
          <p:cNvPicPr>
            <a:picLocks noChangeAspect="1"/>
          </p:cNvPicPr>
          <p:nvPr/>
        </p:nvPicPr>
        <p:blipFill>
          <a:blip r:embed="rId3"/>
          <a:stretch>
            <a:fillRect/>
          </a:stretch>
        </p:blipFill>
        <p:spPr>
          <a:xfrm>
            <a:off x="260845" y="2115647"/>
            <a:ext cx="5989380" cy="2673830"/>
          </a:xfrm>
          <a:prstGeom prst="rect">
            <a:avLst/>
          </a:prstGeom>
        </p:spPr>
      </p:pic>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25</a:t>
            </a:fld>
            <a:endParaRPr lang="en-US" altLang="en-US" dirty="0"/>
          </a:p>
        </p:txBody>
      </p:sp>
      <p:sp>
        <p:nvSpPr>
          <p:cNvPr id="5" name="Text Placeholder 4"/>
          <p:cNvSpPr>
            <a:spLocks noGrp="1"/>
          </p:cNvSpPr>
          <p:nvPr>
            <p:ph type="body" sz="quarter" idx="13"/>
          </p:nvPr>
        </p:nvSpPr>
        <p:spPr/>
        <p:txBody>
          <a:bodyPr/>
          <a:lstStyle/>
          <a:p>
            <a:r>
              <a:rPr lang="en-US" altLang="zh-CN" dirty="0"/>
              <a:t>5G in Autonomous Connected Vehicles</a:t>
            </a:r>
            <a:endParaRPr lang="en-US" dirty="0"/>
          </a:p>
        </p:txBody>
      </p:sp>
      <p:sp>
        <p:nvSpPr>
          <p:cNvPr id="9" name="Line Callout 2 69">
            <a:extLst>
              <a:ext uri="{FF2B5EF4-FFF2-40B4-BE49-F238E27FC236}">
                <a16:creationId xmlns:a16="http://schemas.microsoft.com/office/drawing/2014/main" id="{54B75463-1AC3-4A64-9C5A-B5C4EA5B653F}"/>
              </a:ext>
            </a:extLst>
          </p:cNvPr>
          <p:cNvSpPr/>
          <p:nvPr/>
        </p:nvSpPr>
        <p:spPr>
          <a:xfrm>
            <a:off x="260845" y="916050"/>
            <a:ext cx="8737105" cy="1009650"/>
          </a:xfrm>
          <a:prstGeom prst="borderCallout2">
            <a:avLst>
              <a:gd name="adj1" fmla="val 93659"/>
              <a:gd name="adj2" fmla="val 46336"/>
              <a:gd name="adj3" fmla="val 110970"/>
              <a:gd name="adj4" fmla="val 73200"/>
              <a:gd name="adj5" fmla="val 116167"/>
              <a:gd name="adj6" fmla="val 81646"/>
            </a:avLst>
          </a:prstGeom>
          <a:ln w="19050">
            <a:solidFill>
              <a:srgbClr val="008F00"/>
            </a:solidFill>
            <a:headEnd type="none" w="med" len="med"/>
            <a:tailEnd type="triangl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92100" indent="-292100">
              <a:buFont typeface="Wingdings" charset="2"/>
              <a:buChar char="Ø"/>
            </a:pPr>
            <a:r>
              <a:rPr lang="en-US" sz="1400" b="1" dirty="0"/>
              <a:t>5G can provide direct communication between vehicles and satisfy the </a:t>
            </a:r>
            <a:r>
              <a:rPr lang="en-US" sz="1400" b="1" u="sng" dirty="0"/>
              <a:t>tight latency requirement </a:t>
            </a:r>
          </a:p>
          <a:p>
            <a:pPr marL="292100" indent="-292100">
              <a:buFont typeface="Wingdings" charset="2"/>
              <a:buChar char="Ø"/>
            </a:pPr>
            <a:r>
              <a:rPr lang="en-US" sz="1400" b="1" dirty="0"/>
              <a:t>Multi-access Edge Computing (MEC) at 5G base stations can provide the </a:t>
            </a:r>
            <a:r>
              <a:rPr lang="en-US" sz="1400" b="1" u="sng" dirty="0"/>
              <a:t>roadside functionality</a:t>
            </a:r>
            <a:r>
              <a:rPr lang="en-US" sz="1400" b="1" dirty="0"/>
              <a:t> </a:t>
            </a:r>
          </a:p>
          <a:p>
            <a:pPr marL="515938" lvl="1" indent="-169863">
              <a:buFont typeface="Wingdings" charset="2"/>
              <a:buChar char="§"/>
            </a:pPr>
            <a:r>
              <a:rPr lang="en-US" sz="1300" dirty="0"/>
              <a:t>Receive </a:t>
            </a:r>
            <a:r>
              <a:rPr lang="en-US" sz="1300" dirty="0">
                <a:solidFill>
                  <a:srgbClr val="FF0000"/>
                </a:solidFill>
              </a:rPr>
              <a:t>local messages </a:t>
            </a:r>
            <a:r>
              <a:rPr lang="en-US" sz="1300" dirty="0"/>
              <a:t>directly from the </a:t>
            </a:r>
            <a:r>
              <a:rPr lang="en-US" sz="1300" dirty="0">
                <a:solidFill>
                  <a:srgbClr val="0070C0"/>
                </a:solidFill>
              </a:rPr>
              <a:t>vehicles</a:t>
            </a:r>
            <a:r>
              <a:rPr lang="en-US" sz="1300" dirty="0"/>
              <a:t> and the </a:t>
            </a:r>
            <a:r>
              <a:rPr lang="en-US" sz="1300" dirty="0">
                <a:solidFill>
                  <a:srgbClr val="0070C0"/>
                </a:solidFill>
              </a:rPr>
              <a:t>roadside sensors</a:t>
            </a:r>
          </a:p>
          <a:p>
            <a:pPr marL="515938" lvl="1" indent="-169863">
              <a:buFont typeface="Wingdings" charset="2"/>
              <a:buChar char="§"/>
            </a:pPr>
            <a:r>
              <a:rPr lang="en-US" sz="1300" dirty="0"/>
              <a:t>Analyze the messages and </a:t>
            </a:r>
            <a:r>
              <a:rPr lang="en-US" sz="1300" dirty="0">
                <a:solidFill>
                  <a:srgbClr val="FF0000"/>
                </a:solidFill>
              </a:rPr>
              <a:t>propagate hazard warnings</a:t>
            </a:r>
            <a:r>
              <a:rPr lang="en-US" sz="1300" dirty="0"/>
              <a:t> with extremely low latency to other cars in the area</a:t>
            </a:r>
          </a:p>
        </p:txBody>
      </p:sp>
      <p:sp>
        <p:nvSpPr>
          <p:cNvPr id="12" name="文本框 11">
            <a:extLst>
              <a:ext uri="{FF2B5EF4-FFF2-40B4-BE49-F238E27FC236}">
                <a16:creationId xmlns:a16="http://schemas.microsoft.com/office/drawing/2014/main" id="{E2F8405B-98A6-4216-900B-F5005902B401}"/>
              </a:ext>
            </a:extLst>
          </p:cNvPr>
          <p:cNvSpPr txBox="1"/>
          <p:nvPr/>
        </p:nvSpPr>
        <p:spPr>
          <a:xfrm>
            <a:off x="326654" y="4383548"/>
            <a:ext cx="2581156" cy="400110"/>
          </a:xfrm>
          <a:prstGeom prst="rect">
            <a:avLst/>
          </a:prstGeom>
          <a:noFill/>
        </p:spPr>
        <p:txBody>
          <a:bodyPr wrap="square" rtlCol="0">
            <a:spAutoFit/>
          </a:bodyPr>
          <a:lstStyle/>
          <a:p>
            <a:r>
              <a:rPr lang="en-US" sz="1000"/>
              <a:t>RSU: Roadside Unit</a:t>
            </a:r>
          </a:p>
          <a:p>
            <a:r>
              <a:rPr lang="en-US" sz="1000"/>
              <a:t>VANET: Vehicular Ad hoc Network</a:t>
            </a:r>
          </a:p>
        </p:txBody>
      </p:sp>
    </p:spTree>
    <p:extLst>
      <p:ext uri="{BB962C8B-B14F-4D97-AF65-F5344CB8AC3E}">
        <p14:creationId xmlns:p14="http://schemas.microsoft.com/office/powerpoint/2010/main" val="12576365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B020B57-F435-6643-AA8C-0B4427358564}"/>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97256F98-33BB-F246-B154-47570C14D4B3}"/>
              </a:ext>
            </a:extLst>
          </p:cNvPr>
          <p:cNvSpPr>
            <a:spLocks noGrp="1"/>
          </p:cNvSpPr>
          <p:nvPr>
            <p:ph type="sldNum" sz="quarter" idx="16"/>
          </p:nvPr>
        </p:nvSpPr>
        <p:spPr/>
        <p:txBody>
          <a:bodyPr/>
          <a:lstStyle/>
          <a:p>
            <a:fld id="{A3D5D3D8-1F29-B74B-B3A0-A1F2C7DC88AC}" type="slidenum">
              <a:rPr lang="en-US" altLang="en-US" smtClean="0"/>
              <a:pPr/>
              <a:t>26</a:t>
            </a:fld>
            <a:endParaRPr lang="en-US" altLang="en-US"/>
          </a:p>
        </p:txBody>
      </p:sp>
      <p:sp>
        <p:nvSpPr>
          <p:cNvPr id="5" name="Text Placeholder 4">
            <a:extLst>
              <a:ext uri="{FF2B5EF4-FFF2-40B4-BE49-F238E27FC236}">
                <a16:creationId xmlns:a16="http://schemas.microsoft.com/office/drawing/2014/main" id="{5342DB3A-1E45-714C-BA87-2E0201C823CE}"/>
              </a:ext>
            </a:extLst>
          </p:cNvPr>
          <p:cNvSpPr>
            <a:spLocks noGrp="1"/>
          </p:cNvSpPr>
          <p:nvPr>
            <p:ph type="body" sz="quarter" idx="13"/>
          </p:nvPr>
        </p:nvSpPr>
        <p:spPr/>
        <p:txBody>
          <a:bodyPr/>
          <a:lstStyle/>
          <a:p>
            <a:r>
              <a:rPr lang="en-US" dirty="0"/>
              <a:t>5G in Urban Traffic Management</a:t>
            </a:r>
          </a:p>
        </p:txBody>
      </p:sp>
      <p:pic>
        <p:nvPicPr>
          <p:cNvPr id="6" name="Content Placeholder 5">
            <a:extLst>
              <a:ext uri="{FF2B5EF4-FFF2-40B4-BE49-F238E27FC236}">
                <a16:creationId xmlns:a16="http://schemas.microsoft.com/office/drawing/2014/main" id="{5F38354F-F5B2-B443-966A-43E01A3DC7AF}"/>
              </a:ext>
            </a:extLst>
          </p:cNvPr>
          <p:cNvPicPr>
            <a:picLocks noChangeAspect="1"/>
          </p:cNvPicPr>
          <p:nvPr/>
        </p:nvPicPr>
        <p:blipFill>
          <a:blip r:embed="rId3"/>
          <a:stretch>
            <a:fillRect/>
          </a:stretch>
        </p:blipFill>
        <p:spPr>
          <a:xfrm>
            <a:off x="0" y="706056"/>
            <a:ext cx="5342878" cy="4437444"/>
          </a:xfrm>
          <a:prstGeom prst="rect">
            <a:avLst/>
          </a:prstGeom>
          <a:ln>
            <a:solidFill>
              <a:schemeClr val="tx2"/>
            </a:solidFill>
          </a:ln>
        </p:spPr>
      </p:pic>
      <p:sp>
        <p:nvSpPr>
          <p:cNvPr id="8" name="Text Placeholder 1">
            <a:extLst>
              <a:ext uri="{FF2B5EF4-FFF2-40B4-BE49-F238E27FC236}">
                <a16:creationId xmlns:a16="http://schemas.microsoft.com/office/drawing/2014/main" id="{7D632FE3-96AA-CF46-957D-BA4D5EC07E5A}"/>
              </a:ext>
            </a:extLst>
          </p:cNvPr>
          <p:cNvSpPr txBox="1">
            <a:spLocks/>
          </p:cNvSpPr>
          <p:nvPr/>
        </p:nvSpPr>
        <p:spPr>
          <a:xfrm>
            <a:off x="5487426" y="1089855"/>
            <a:ext cx="3505967" cy="3669846"/>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00" dirty="0"/>
              <a:t>Numerous high-resolution roadside sensors to sense all real-time traffic conditions – vehicle speed, direction, location, road throughput, weather conditions, and temperature/humidity</a:t>
            </a:r>
          </a:p>
          <a:p>
            <a:r>
              <a:rPr lang="en-US" sz="1400" dirty="0"/>
              <a:t>Massive traffic data helps guide traffic by making immediate decisions based on traffic prediction algorithms at MEC</a:t>
            </a:r>
          </a:p>
          <a:p>
            <a:r>
              <a:rPr lang="en-US" sz="1400" dirty="0"/>
              <a:t>Facilitated by different technologies and protocols</a:t>
            </a:r>
          </a:p>
          <a:p>
            <a:pPr lvl="1"/>
            <a:r>
              <a:rPr lang="en-US" sz="1400" dirty="0"/>
              <a:t>SDN – Software Defined Network</a:t>
            </a:r>
          </a:p>
          <a:p>
            <a:pPr lvl="1"/>
            <a:r>
              <a:rPr lang="en-US" sz="1400" dirty="0"/>
              <a:t>MEC – Mobile edge computing</a:t>
            </a:r>
          </a:p>
          <a:p>
            <a:pPr lvl="1"/>
            <a:r>
              <a:rPr lang="en-US" sz="1400" dirty="0"/>
              <a:t>D2D – Device-to-device</a:t>
            </a:r>
          </a:p>
          <a:p>
            <a:pPr lvl="1"/>
            <a:r>
              <a:rPr lang="en-US" sz="1400" dirty="0"/>
              <a:t>VANET – Vehicular </a:t>
            </a:r>
            <a:r>
              <a:rPr lang="en-US" sz="1400" dirty="0" err="1"/>
              <a:t>Adhoc</a:t>
            </a:r>
            <a:r>
              <a:rPr lang="en-US" sz="1400" dirty="0"/>
              <a:t> Network</a:t>
            </a:r>
          </a:p>
          <a:p>
            <a:endParaRPr lang="en-US" sz="1400" dirty="0"/>
          </a:p>
        </p:txBody>
      </p:sp>
    </p:spTree>
    <p:extLst>
      <p:ext uri="{BB962C8B-B14F-4D97-AF65-F5344CB8AC3E}">
        <p14:creationId xmlns:p14="http://schemas.microsoft.com/office/powerpoint/2010/main" val="1294196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rotWithShape="1">
          <a:blip r:embed="rId2">
            <a:extLst>
              <a:ext uri="{28A0092B-C50C-407E-A947-70E740481C1C}">
                <a14:useLocalDpi xmlns:a14="http://schemas.microsoft.com/office/drawing/2010/main" val="0"/>
              </a:ext>
            </a:extLst>
          </a:blip>
          <a:srcRect t="3060" b="3060"/>
          <a:stretch/>
        </p:blipFill>
        <p:spPr bwMode="auto">
          <a:xfrm>
            <a:off x="0" y="1"/>
            <a:ext cx="91567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700" y="1041400"/>
            <a:ext cx="4682236" cy="32004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171" name="Text Placeholder 2"/>
          <p:cNvSpPr>
            <a:spLocks noGrp="1"/>
          </p:cNvSpPr>
          <p:nvPr>
            <p:ph type="body" sz="quarter" idx="11"/>
          </p:nvPr>
        </p:nvSpPr>
        <p:spPr bwMode="auto">
          <a:xfrm>
            <a:off x="227012" y="1804404"/>
            <a:ext cx="4210875" cy="12877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algn="ctr">
              <a:spcBef>
                <a:spcPct val="0"/>
              </a:spcBef>
            </a:pPr>
            <a:r>
              <a:rPr lang="en-US" altLang="en-US" sz="2000" dirty="0">
                <a:latin typeface="Arial" charset="0"/>
                <a:ea typeface="ＭＳ Ｐゴシック" charset="-128"/>
              </a:rPr>
              <a:t>Autonomous Vehicle Management in Cyber-Physical Systems</a:t>
            </a:r>
          </a:p>
        </p:txBody>
      </p:sp>
      <p:sp>
        <p:nvSpPr>
          <p:cNvPr id="7172" name="Text Placeholder 3"/>
          <p:cNvSpPr>
            <a:spLocks noGrp="1"/>
          </p:cNvSpPr>
          <p:nvPr>
            <p:ph type="body" sz="quarter" idx="13"/>
          </p:nvPr>
        </p:nvSpPr>
        <p:spPr bwMode="auto">
          <a:xfrm>
            <a:off x="227012" y="3178100"/>
            <a:ext cx="4197605" cy="7883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pPr>
            <a:r>
              <a:rPr lang="en-US" altLang="zh-CN" sz="1800" dirty="0">
                <a:ea typeface="ＭＳ Ｐゴシック" charset="-128"/>
              </a:rPr>
              <a:t>Michael Wang and H. Jonathan Chao</a:t>
            </a:r>
          </a:p>
          <a:p>
            <a:pPr marL="0" indent="0" algn="ctr" eaLnBrk="1" hangingPunct="1">
              <a:spcBef>
                <a:spcPct val="0"/>
              </a:spcBef>
            </a:pPr>
            <a:r>
              <a:rPr lang="en-US" altLang="zh-CN" sz="1800" dirty="0">
                <a:ea typeface="ＭＳ Ｐゴシック" charset="-128"/>
              </a:rPr>
              <a:t>ECE</a:t>
            </a:r>
            <a:r>
              <a:rPr lang="zh-CN" altLang="en-US" sz="1800" dirty="0">
                <a:ea typeface="ＭＳ Ｐゴシック" charset="-128"/>
              </a:rPr>
              <a:t> </a:t>
            </a:r>
            <a:r>
              <a:rPr lang="en-US" altLang="zh-CN" sz="1800" dirty="0">
                <a:ea typeface="ＭＳ Ｐゴシック" charset="-128"/>
              </a:rPr>
              <a:t>Department</a:t>
            </a:r>
          </a:p>
          <a:p>
            <a:pPr marL="0" indent="0" algn="ctr" eaLnBrk="1" hangingPunct="1">
              <a:spcBef>
                <a:spcPct val="0"/>
              </a:spcBef>
            </a:pPr>
            <a:r>
              <a:rPr lang="en-US" altLang="zh-CN" sz="1800" dirty="0">
                <a:ea typeface="ＭＳ Ｐゴシック" charset="-128"/>
              </a:rPr>
              <a:t>New</a:t>
            </a:r>
            <a:r>
              <a:rPr lang="zh-CN" altLang="en-US" sz="1800" dirty="0">
                <a:ea typeface="ＭＳ Ｐゴシック" charset="-128"/>
              </a:rPr>
              <a:t> </a:t>
            </a:r>
            <a:r>
              <a:rPr lang="en-US" altLang="zh-CN" sz="1800" dirty="0">
                <a:ea typeface="ＭＳ Ｐゴシック" charset="-128"/>
              </a:rPr>
              <a:t>York</a:t>
            </a:r>
            <a:r>
              <a:rPr lang="zh-CN" altLang="en-US" sz="1800" dirty="0">
                <a:ea typeface="ＭＳ Ｐゴシック" charset="-128"/>
              </a:rPr>
              <a:t> </a:t>
            </a:r>
            <a:r>
              <a:rPr lang="en-US" altLang="zh-CN" sz="1800" dirty="0">
                <a:ea typeface="ＭＳ Ｐゴシック" charset="-128"/>
              </a:rPr>
              <a:t>University</a:t>
            </a:r>
          </a:p>
        </p:txBody>
      </p:sp>
      <p:pic>
        <p:nvPicPr>
          <p:cNvPr id="7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338263"/>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9378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28</a:t>
            </a:fld>
            <a:endParaRPr lang="en-US" altLang="en-US" dirty="0"/>
          </a:p>
        </p:txBody>
      </p:sp>
      <p:sp>
        <p:nvSpPr>
          <p:cNvPr id="5" name="Text Placeholder 4"/>
          <p:cNvSpPr>
            <a:spLocks noGrp="1"/>
          </p:cNvSpPr>
          <p:nvPr>
            <p:ph type="body" sz="quarter" idx="13"/>
          </p:nvPr>
        </p:nvSpPr>
        <p:spPr/>
        <p:txBody>
          <a:bodyPr/>
          <a:lstStyle/>
          <a:p>
            <a:r>
              <a:rPr lang="en-US" altLang="zh-CN" dirty="0"/>
              <a:t>Need of Autonomous Vehicles</a:t>
            </a:r>
            <a:endParaRPr lang="en-US" dirty="0"/>
          </a:p>
        </p:txBody>
      </p:sp>
      <p:sp>
        <p:nvSpPr>
          <p:cNvPr id="8" name="Text Placeholder 7"/>
          <p:cNvSpPr>
            <a:spLocks noGrp="1"/>
          </p:cNvSpPr>
          <p:nvPr>
            <p:ph type="body" sz="quarter" idx="12"/>
          </p:nvPr>
        </p:nvSpPr>
        <p:spPr>
          <a:xfrm>
            <a:off x="368136" y="797350"/>
            <a:ext cx="8652039" cy="4107232"/>
          </a:xfrm>
        </p:spPr>
        <p:txBody>
          <a:bodyPr/>
          <a:lstStyle/>
          <a:p>
            <a:r>
              <a:rPr lang="en-US" altLang="zh-CN" dirty="0"/>
              <a:t>Congestion impact to urban traffic</a:t>
            </a:r>
            <a:endParaRPr lang="en-US" dirty="0"/>
          </a:p>
          <a:p>
            <a:pPr lvl="1"/>
            <a:r>
              <a:rPr lang="en-US" dirty="0"/>
              <a:t> Each driver spends </a:t>
            </a:r>
            <a:r>
              <a:rPr lang="en-US" b="1" dirty="0">
                <a:solidFill>
                  <a:srgbClr val="FF0000"/>
                </a:solidFill>
              </a:rPr>
              <a:t>54 additional hours per year</a:t>
            </a:r>
            <a:r>
              <a:rPr lang="en-US" dirty="0"/>
              <a:t> on the road due to    congestion</a:t>
            </a:r>
          </a:p>
          <a:p>
            <a:pPr lvl="1"/>
            <a:r>
              <a:rPr lang="en-US" b="1" dirty="0"/>
              <a:t> 3.3 billion</a:t>
            </a:r>
            <a:r>
              <a:rPr lang="en-US" dirty="0"/>
              <a:t> gallons of fuel wasted</a:t>
            </a:r>
          </a:p>
          <a:p>
            <a:pPr lvl="1"/>
            <a:r>
              <a:rPr lang="en-US" dirty="0"/>
              <a:t> </a:t>
            </a:r>
            <a:r>
              <a:rPr lang="en-US" b="1" dirty="0"/>
              <a:t>$166 billion</a:t>
            </a:r>
            <a:r>
              <a:rPr lang="en-US" dirty="0"/>
              <a:t> loss from traffic congestion</a:t>
            </a:r>
          </a:p>
          <a:p>
            <a:pPr marL="0" indent="0">
              <a:buNone/>
            </a:pPr>
            <a:endParaRPr lang="en-US" dirty="0"/>
          </a:p>
          <a:p>
            <a:endParaRPr lang="en-US" dirty="0"/>
          </a:p>
          <a:p>
            <a:pPr lvl="1"/>
            <a:endParaRPr lang="en-US" altLang="zh-CN" dirty="0"/>
          </a:p>
        </p:txBody>
      </p:sp>
      <p:sp>
        <p:nvSpPr>
          <p:cNvPr id="14" name="Text Placeholder 7">
            <a:extLst>
              <a:ext uri="{FF2B5EF4-FFF2-40B4-BE49-F238E27FC236}">
                <a16:creationId xmlns:a16="http://schemas.microsoft.com/office/drawing/2014/main" id="{18CD5250-0A49-4637-B366-A80ACCB6C1E2}"/>
              </a:ext>
            </a:extLst>
          </p:cNvPr>
          <p:cNvSpPr txBox="1">
            <a:spLocks/>
          </p:cNvSpPr>
          <p:nvPr/>
        </p:nvSpPr>
        <p:spPr>
          <a:xfrm>
            <a:off x="5193792" y="2667198"/>
            <a:ext cx="3826383" cy="2426608"/>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Worsening congestion in 2025</a:t>
            </a:r>
            <a:endParaRPr lang="en-US" dirty="0"/>
          </a:p>
          <a:p>
            <a:pPr lvl="1"/>
            <a:r>
              <a:rPr lang="en-US" dirty="0"/>
              <a:t> 54 hours </a:t>
            </a:r>
            <a:r>
              <a:rPr lang="en-US" dirty="0">
                <a:sym typeface="Wingdings" panose="05000000000000000000" pitchFamily="2" charset="2"/>
              </a:rPr>
              <a:t> </a:t>
            </a:r>
            <a:r>
              <a:rPr lang="en-US" b="1" dirty="0">
                <a:solidFill>
                  <a:srgbClr val="FF0000"/>
                </a:solidFill>
                <a:sym typeface="Wingdings" panose="05000000000000000000" pitchFamily="2" charset="2"/>
              </a:rPr>
              <a:t>62 hours</a:t>
            </a:r>
            <a:endParaRPr lang="en-US" dirty="0"/>
          </a:p>
          <a:p>
            <a:pPr lvl="1"/>
            <a:r>
              <a:rPr lang="en-US" dirty="0"/>
              <a:t> </a:t>
            </a:r>
            <a:r>
              <a:rPr lang="en-US" b="1" dirty="0"/>
              <a:t>3.6 billion</a:t>
            </a:r>
            <a:r>
              <a:rPr lang="en-US" dirty="0"/>
              <a:t> gallons of fuel wasted </a:t>
            </a:r>
          </a:p>
          <a:p>
            <a:pPr lvl="1"/>
            <a:r>
              <a:rPr lang="en-US" dirty="0"/>
              <a:t> </a:t>
            </a:r>
            <a:r>
              <a:rPr lang="en-US" b="1" dirty="0"/>
              <a:t>$200 billion</a:t>
            </a:r>
            <a:r>
              <a:rPr lang="en-US" dirty="0"/>
              <a:t> loss from traffic congestion</a:t>
            </a:r>
          </a:p>
          <a:p>
            <a:endParaRPr lang="en-US" dirty="0"/>
          </a:p>
          <a:p>
            <a:endParaRPr lang="en-US" dirty="0"/>
          </a:p>
          <a:p>
            <a:pPr lvl="1"/>
            <a:endParaRPr lang="en-US" altLang="zh-CN" dirty="0"/>
          </a:p>
        </p:txBody>
      </p:sp>
      <p:grpSp>
        <p:nvGrpSpPr>
          <p:cNvPr id="19" name="Group 18">
            <a:extLst>
              <a:ext uri="{FF2B5EF4-FFF2-40B4-BE49-F238E27FC236}">
                <a16:creationId xmlns:a16="http://schemas.microsoft.com/office/drawing/2014/main" id="{F6A9559E-E039-443F-BA74-4974C3900D7B}"/>
              </a:ext>
            </a:extLst>
          </p:cNvPr>
          <p:cNvGrpSpPr/>
          <p:nvPr/>
        </p:nvGrpSpPr>
        <p:grpSpPr>
          <a:xfrm>
            <a:off x="1486963" y="2667198"/>
            <a:ext cx="3159419" cy="1862584"/>
            <a:chOff x="1441427" y="3000971"/>
            <a:chExt cx="3159419" cy="1862584"/>
          </a:xfrm>
        </p:grpSpPr>
        <p:pic>
          <p:nvPicPr>
            <p:cNvPr id="20" name="Picture 19" descr="Our Partnerships | Cloudflare">
              <a:extLst>
                <a:ext uri="{FF2B5EF4-FFF2-40B4-BE49-F238E27FC236}">
                  <a16:creationId xmlns:a16="http://schemas.microsoft.com/office/drawing/2014/main" id="{AF73719C-58C4-4493-A0E2-DA468F6BAA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427" y="3000971"/>
              <a:ext cx="2835191" cy="179484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16550973-0085-4BD7-862F-0C118C68491D}"/>
                </a:ext>
              </a:extLst>
            </p:cNvPr>
            <p:cNvSpPr/>
            <p:nvPr/>
          </p:nvSpPr>
          <p:spPr>
            <a:xfrm>
              <a:off x="1515809" y="3333182"/>
              <a:ext cx="1417376" cy="83099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4800" b="1" dirty="0">
                  <a:ln w="19050">
                    <a:noFill/>
                  </a:ln>
                  <a:solidFill>
                    <a:srgbClr val="FF0000"/>
                  </a:solidFill>
                </a:rPr>
                <a:t>14%</a:t>
              </a:r>
              <a:endParaRPr lang="en-US" sz="2400" b="1" dirty="0">
                <a:ln w="19050">
                  <a:noFill/>
                </a:ln>
                <a:solidFill>
                  <a:srgbClr val="FF0000"/>
                </a:solidFill>
              </a:endParaRPr>
            </a:p>
          </p:txBody>
        </p:sp>
        <p:sp>
          <p:nvSpPr>
            <p:cNvPr id="22" name="Rectangle 21">
              <a:extLst>
                <a:ext uri="{FF2B5EF4-FFF2-40B4-BE49-F238E27FC236}">
                  <a16:creationId xmlns:a16="http://schemas.microsoft.com/office/drawing/2014/main" id="{43B517D7-EC30-449C-8472-31BFFFC1670D}"/>
                </a:ext>
              </a:extLst>
            </p:cNvPr>
            <p:cNvSpPr/>
            <p:nvPr/>
          </p:nvSpPr>
          <p:spPr>
            <a:xfrm>
              <a:off x="3372625" y="4401890"/>
              <a:ext cx="1228221"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400" b="1" dirty="0">
                  <a:ln w="19050">
                    <a:solidFill>
                      <a:srgbClr val="FF4747"/>
                    </a:solidFill>
                  </a:ln>
                  <a:solidFill>
                    <a:srgbClr val="FF0000"/>
                  </a:solidFill>
                </a:rPr>
                <a:t>In 2025</a:t>
              </a:r>
              <a:endParaRPr lang="en-US" sz="1100" b="1" dirty="0">
                <a:ln w="19050">
                  <a:solidFill>
                    <a:srgbClr val="FF4747"/>
                  </a:solidFill>
                </a:ln>
                <a:solidFill>
                  <a:srgbClr val="FF0000"/>
                </a:solidFill>
              </a:endParaRPr>
            </a:p>
          </p:txBody>
        </p:sp>
      </p:grpSp>
    </p:spTree>
    <p:extLst>
      <p:ext uri="{BB962C8B-B14F-4D97-AF65-F5344CB8AC3E}">
        <p14:creationId xmlns:p14="http://schemas.microsoft.com/office/powerpoint/2010/main" val="141103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29</a:t>
            </a:fld>
            <a:endParaRPr lang="en-US" altLang="en-US" dirty="0"/>
          </a:p>
        </p:txBody>
      </p:sp>
      <p:sp>
        <p:nvSpPr>
          <p:cNvPr id="5" name="Text Placeholder 4"/>
          <p:cNvSpPr>
            <a:spLocks noGrp="1"/>
          </p:cNvSpPr>
          <p:nvPr>
            <p:ph type="body" sz="quarter" idx="13"/>
          </p:nvPr>
        </p:nvSpPr>
        <p:spPr/>
        <p:txBody>
          <a:bodyPr/>
          <a:lstStyle/>
          <a:p>
            <a:r>
              <a:rPr lang="en-US" altLang="zh-CN" dirty="0"/>
              <a:t>Need of Autonomous Vehicles</a:t>
            </a:r>
            <a:endParaRPr lang="en-US" dirty="0"/>
          </a:p>
        </p:txBody>
      </p:sp>
      <p:sp>
        <p:nvSpPr>
          <p:cNvPr id="8" name="Text Placeholder 7"/>
          <p:cNvSpPr>
            <a:spLocks noGrp="1"/>
          </p:cNvSpPr>
          <p:nvPr>
            <p:ph type="body" sz="quarter" idx="12"/>
          </p:nvPr>
        </p:nvSpPr>
        <p:spPr>
          <a:xfrm>
            <a:off x="368136" y="797350"/>
            <a:ext cx="8652039" cy="4107232"/>
          </a:xfrm>
        </p:spPr>
        <p:txBody>
          <a:bodyPr/>
          <a:lstStyle/>
          <a:p>
            <a:r>
              <a:rPr lang="en-US" altLang="zh-CN" dirty="0"/>
              <a:t>Congestion impact to urban traffic</a:t>
            </a:r>
            <a:endParaRPr lang="en-US" dirty="0"/>
          </a:p>
          <a:p>
            <a:pPr lvl="1"/>
            <a:r>
              <a:rPr lang="en-US" dirty="0"/>
              <a:t> Each driver spends </a:t>
            </a:r>
            <a:r>
              <a:rPr lang="en-US" b="1" dirty="0">
                <a:solidFill>
                  <a:srgbClr val="FF0000"/>
                </a:solidFill>
              </a:rPr>
              <a:t>54 addition hours per year</a:t>
            </a:r>
            <a:r>
              <a:rPr lang="en-US" dirty="0"/>
              <a:t> on the road due to congestion</a:t>
            </a:r>
          </a:p>
          <a:p>
            <a:pPr lvl="1"/>
            <a:r>
              <a:rPr lang="en-US" b="1" dirty="0"/>
              <a:t> 3.3 billion</a:t>
            </a:r>
            <a:r>
              <a:rPr lang="en-US" dirty="0"/>
              <a:t> gallons of fuel wasted</a:t>
            </a:r>
          </a:p>
          <a:p>
            <a:pPr lvl="1"/>
            <a:r>
              <a:rPr lang="en-US" dirty="0"/>
              <a:t> </a:t>
            </a:r>
            <a:r>
              <a:rPr lang="en-US" b="1" dirty="0"/>
              <a:t>$166 billion</a:t>
            </a:r>
            <a:r>
              <a:rPr lang="en-US" dirty="0"/>
              <a:t> loss from traffic congestion</a:t>
            </a:r>
          </a:p>
          <a:p>
            <a:pPr marL="0" indent="0">
              <a:buNone/>
            </a:pPr>
            <a:endParaRPr lang="en-US" dirty="0"/>
          </a:p>
          <a:p>
            <a:endParaRPr lang="en-US" dirty="0"/>
          </a:p>
          <a:p>
            <a:pPr lvl="1"/>
            <a:endParaRPr lang="en-US" altLang="zh-CN" dirty="0"/>
          </a:p>
        </p:txBody>
      </p:sp>
      <p:sp>
        <p:nvSpPr>
          <p:cNvPr id="14" name="Text Placeholder 7">
            <a:extLst>
              <a:ext uri="{FF2B5EF4-FFF2-40B4-BE49-F238E27FC236}">
                <a16:creationId xmlns:a16="http://schemas.microsoft.com/office/drawing/2014/main" id="{18CD5250-0A49-4637-B366-A80ACCB6C1E2}"/>
              </a:ext>
            </a:extLst>
          </p:cNvPr>
          <p:cNvSpPr txBox="1">
            <a:spLocks/>
          </p:cNvSpPr>
          <p:nvPr/>
        </p:nvSpPr>
        <p:spPr>
          <a:xfrm>
            <a:off x="5193792" y="2667198"/>
            <a:ext cx="3826383" cy="2426608"/>
          </a:xfrm>
          <a:prstGeom prst="rect">
            <a:avLst/>
          </a:prstGeom>
        </p:spPr>
        <p:txBody>
          <a:bodyPr vert="horz" lIns="0" tIns="0" rIns="0" bIns="0"/>
          <a:lstStyle>
            <a:lvl1pPr marL="342900" indent="-342900" algn="l" defTabSz="457200" rtl="0" eaLnBrk="1" fontAlgn="base" hangingPunct="1">
              <a:spcBef>
                <a:spcPts val="1200"/>
              </a:spcBef>
              <a:spcAft>
                <a:spcPts val="300"/>
              </a:spcAft>
              <a:buFont typeface="Wingdings" panose="05000000000000000000" pitchFamily="2" charset="2"/>
              <a:buChar char="q"/>
              <a:defRPr sz="2000" b="0" kern="1200">
                <a:solidFill>
                  <a:schemeClr val="tx1"/>
                </a:solidFill>
                <a:latin typeface="+mn-lt"/>
                <a:ea typeface="ＭＳ Ｐゴシック" charset="0"/>
                <a:cs typeface="ＭＳ Ｐゴシック" charset="0"/>
              </a:defRPr>
            </a:lvl1pPr>
            <a:lvl2pPr marL="628650" indent="-171450" algn="l" defTabSz="457200" rtl="0" eaLnBrk="1" fontAlgn="base" hangingPunct="1">
              <a:spcBef>
                <a:spcPts val="0"/>
              </a:spcBef>
              <a:spcAft>
                <a:spcPct val="0"/>
              </a:spcAft>
              <a:buFont typeface="Wingdings" panose="05000000000000000000" pitchFamily="2" charset="2"/>
              <a:buChar char="v"/>
              <a:defRPr sz="2000" kern="1200">
                <a:solidFill>
                  <a:schemeClr val="tx1"/>
                </a:solidFill>
                <a:latin typeface="+mn-lt"/>
                <a:ea typeface="ＭＳ Ｐゴシック" charset="0"/>
                <a:cs typeface="+mn-cs"/>
              </a:defRPr>
            </a:lvl2pPr>
            <a:lvl3pPr marL="1085850" indent="-171450" algn="l" defTabSz="457200" rtl="0" eaLnBrk="1" fontAlgn="base" hangingPunct="1">
              <a:spcBef>
                <a:spcPts val="0"/>
              </a:spcBef>
              <a:spcAft>
                <a:spcPct val="0"/>
              </a:spcAft>
              <a:buFont typeface="Wingdings" panose="05000000000000000000" pitchFamily="2" charset="2"/>
              <a:buChar char="§"/>
              <a:defRPr sz="2000" kern="1200">
                <a:solidFill>
                  <a:schemeClr val="tx1"/>
                </a:solidFill>
                <a:latin typeface="+mn-lt"/>
                <a:ea typeface="ＭＳ Ｐゴシック" charset="0"/>
                <a:cs typeface="+mn-cs"/>
              </a:defRPr>
            </a:lvl3pPr>
            <a:lvl4pPr marL="1600200" indent="-228600" algn="l" defTabSz="457200" rtl="0" eaLnBrk="1" fontAlgn="base" hangingPunct="1">
              <a:spcBef>
                <a:spcPts val="0"/>
              </a:spcBef>
              <a:spcAft>
                <a:spcPct val="0"/>
              </a:spcAft>
              <a:buFont typeface="Courier New" charset="0"/>
              <a:buChar char="o"/>
              <a:defRPr sz="2000" kern="1200">
                <a:solidFill>
                  <a:schemeClr val="tx1"/>
                </a:solidFill>
                <a:latin typeface="+mn-lt"/>
                <a:ea typeface="ＭＳ Ｐゴシック" charset="0"/>
                <a:cs typeface="+mn-cs"/>
              </a:defRPr>
            </a:lvl4pPr>
            <a:lvl5pPr marL="2114550" indent="-285750" algn="l" defTabSz="457200" rtl="0" eaLnBrk="1" fontAlgn="base" hangingPunct="1">
              <a:spcBef>
                <a:spcPts val="0"/>
              </a:spcBef>
              <a:spcAft>
                <a:spcPct val="0"/>
              </a:spcAft>
              <a:buFont typeface="Wingdings" charset="2"/>
              <a:buChar char="Ø"/>
              <a:defRPr sz="2000" kern="1200">
                <a:solidFill>
                  <a:schemeClr val="tx1"/>
                </a:solidFill>
                <a:latin typeface="+mn-lt"/>
                <a:ea typeface="ＭＳ Ｐゴシック" charset="0"/>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dirty="0"/>
              <a:t>Worsening congestion in 2025</a:t>
            </a:r>
            <a:endParaRPr lang="en-US" dirty="0"/>
          </a:p>
          <a:p>
            <a:pPr lvl="1"/>
            <a:r>
              <a:rPr lang="en-US" dirty="0"/>
              <a:t> 54 hours </a:t>
            </a:r>
            <a:r>
              <a:rPr lang="en-US" dirty="0">
                <a:sym typeface="Wingdings" panose="05000000000000000000" pitchFamily="2" charset="2"/>
              </a:rPr>
              <a:t> </a:t>
            </a:r>
            <a:r>
              <a:rPr lang="en-US" b="1" dirty="0">
                <a:solidFill>
                  <a:srgbClr val="FF0000"/>
                </a:solidFill>
                <a:sym typeface="Wingdings" panose="05000000000000000000" pitchFamily="2" charset="2"/>
              </a:rPr>
              <a:t>62 hours</a:t>
            </a:r>
            <a:endParaRPr lang="en-US" dirty="0"/>
          </a:p>
          <a:p>
            <a:pPr lvl="1"/>
            <a:r>
              <a:rPr lang="en-US" dirty="0"/>
              <a:t> </a:t>
            </a:r>
            <a:r>
              <a:rPr lang="en-US" b="1" dirty="0"/>
              <a:t>3.6 billion</a:t>
            </a:r>
            <a:r>
              <a:rPr lang="en-US" dirty="0"/>
              <a:t> gallons of fuel wasted </a:t>
            </a:r>
          </a:p>
          <a:p>
            <a:pPr lvl="1"/>
            <a:r>
              <a:rPr lang="en-US" dirty="0"/>
              <a:t> </a:t>
            </a:r>
            <a:r>
              <a:rPr lang="en-US" b="1" dirty="0"/>
              <a:t>$200 billion</a:t>
            </a:r>
            <a:r>
              <a:rPr lang="en-US" dirty="0"/>
              <a:t> loss from traffic congestion</a:t>
            </a:r>
          </a:p>
          <a:p>
            <a:endParaRPr lang="en-US" dirty="0"/>
          </a:p>
          <a:p>
            <a:endParaRPr lang="en-US" dirty="0"/>
          </a:p>
          <a:p>
            <a:pPr lvl="1"/>
            <a:endParaRPr lang="en-US" altLang="zh-CN" dirty="0"/>
          </a:p>
        </p:txBody>
      </p:sp>
      <p:pic>
        <p:nvPicPr>
          <p:cNvPr id="11" name="Picture 10" descr="Симметричная и асимметричная защита от DDoS — в чем разница ...">
            <a:extLst>
              <a:ext uri="{FF2B5EF4-FFF2-40B4-BE49-F238E27FC236}">
                <a16:creationId xmlns:a16="http://schemas.microsoft.com/office/drawing/2014/main" id="{EDD50402-7D16-4C14-9E5F-D4535CEF96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529" y="2571750"/>
            <a:ext cx="2998871" cy="2186887"/>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a:extLst>
              <a:ext uri="{FF2B5EF4-FFF2-40B4-BE49-F238E27FC236}">
                <a16:creationId xmlns:a16="http://schemas.microsoft.com/office/drawing/2014/main" id="{DCDBF0B6-BF11-40C4-8C6D-EF25A890D863}"/>
              </a:ext>
            </a:extLst>
          </p:cNvPr>
          <p:cNvSpPr txBox="1">
            <a:spLocks/>
          </p:cNvSpPr>
          <p:nvPr/>
        </p:nvSpPr>
        <p:spPr>
          <a:xfrm>
            <a:off x="1365405" y="2680011"/>
            <a:ext cx="2831117" cy="380980"/>
          </a:xfrm>
          <a:prstGeom prst="rect">
            <a:avLst/>
          </a:prstGeom>
          <a:solidFill>
            <a:schemeClr val="bg1"/>
          </a:solidFill>
        </p:spPr>
        <p:txBody>
          <a:bodyPr vert="horz" lIns="91440" tIns="45720" rIns="91440" bIns="45720" rtlCol="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600" b="1" u="sng" dirty="0">
                <a:solidFill>
                  <a:srgbClr val="FF0000"/>
                </a:solidFill>
              </a:rPr>
              <a:t>Intersections</a:t>
            </a:r>
            <a:r>
              <a:rPr lang="en-US" sz="1600" dirty="0">
                <a:solidFill>
                  <a:srgbClr val="FF0000"/>
                </a:solidFill>
              </a:rPr>
              <a:t> </a:t>
            </a:r>
            <a:r>
              <a:rPr lang="en-US" sz="1600" dirty="0"/>
              <a:t>are the keys!!</a:t>
            </a:r>
          </a:p>
        </p:txBody>
      </p:sp>
    </p:spTree>
    <p:extLst>
      <p:ext uri="{BB962C8B-B14F-4D97-AF65-F5344CB8AC3E}">
        <p14:creationId xmlns:p14="http://schemas.microsoft.com/office/powerpoint/2010/main" val="1656854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6293" y="101600"/>
            <a:ext cx="7102796" cy="501338"/>
          </a:xfrm>
        </p:spPr>
        <p:txBody>
          <a:bodyPr>
            <a:noAutofit/>
          </a:bodyPr>
          <a:lstStyle/>
          <a:p>
            <a:pPr algn="r"/>
            <a:r>
              <a:rPr lang="en-US" sz="3200" dirty="0">
                <a:solidFill>
                  <a:schemeClr val="bg1"/>
                </a:solidFill>
              </a:rPr>
              <a:t>What will you learn from this course?</a:t>
            </a:r>
          </a:p>
        </p:txBody>
      </p:sp>
      <p:sp>
        <p:nvSpPr>
          <p:cNvPr id="2" name="Text Placeholder 1"/>
          <p:cNvSpPr>
            <a:spLocks noGrp="1"/>
          </p:cNvSpPr>
          <p:nvPr>
            <p:ph idx="1"/>
          </p:nvPr>
        </p:nvSpPr>
        <p:spPr>
          <a:xfrm>
            <a:off x="397240" y="759264"/>
            <a:ext cx="8289560" cy="3851672"/>
          </a:xfrm>
        </p:spPr>
        <p:txBody>
          <a:bodyPr>
            <a:noAutofit/>
          </a:bodyPr>
          <a:lstStyle/>
          <a:p>
            <a:pPr>
              <a:buFont typeface="+mj-lt"/>
              <a:buAutoNum type="arabicPeriod"/>
            </a:pPr>
            <a:r>
              <a:rPr lang="en-US" sz="1800" dirty="0"/>
              <a:t>What is the Internet? What are the architectures?</a:t>
            </a:r>
          </a:p>
          <a:p>
            <a:pPr>
              <a:buFont typeface="+mj-lt"/>
              <a:buAutoNum type="arabicPeriod"/>
            </a:pPr>
            <a:r>
              <a:rPr lang="en-US" sz="1800" dirty="0"/>
              <a:t>How does the Internet work?</a:t>
            </a:r>
          </a:p>
          <a:p>
            <a:pPr>
              <a:buFont typeface="+mj-lt"/>
              <a:buAutoNum type="arabicPeriod"/>
            </a:pPr>
            <a:r>
              <a:rPr lang="en-US" sz="1800" dirty="0"/>
              <a:t>How does the email work? How does a video stream to your smart phone from thousands of miles away?</a:t>
            </a:r>
          </a:p>
          <a:p>
            <a:pPr>
              <a:buFont typeface="+mj-lt"/>
              <a:buAutoNum type="arabicPeriod"/>
            </a:pPr>
            <a:r>
              <a:rPr lang="en-US" sz="1800" dirty="0"/>
              <a:t>How is a cell phone connected to the Internet? </a:t>
            </a:r>
          </a:p>
          <a:p>
            <a:pPr>
              <a:buFont typeface="+mj-lt"/>
              <a:buAutoNum type="arabicPeriod"/>
            </a:pPr>
            <a:r>
              <a:rPr lang="en-US" sz="1800" dirty="0"/>
              <a:t>How does an Ethernet network in a campus work? </a:t>
            </a:r>
          </a:p>
          <a:p>
            <a:pPr>
              <a:buFont typeface="+mj-lt"/>
              <a:buAutoNum type="arabicPeriod"/>
            </a:pPr>
            <a:r>
              <a:rPr lang="en-US" sz="1800" dirty="0"/>
              <a:t>How do thousands of routers in the Internet work together?</a:t>
            </a:r>
          </a:p>
          <a:p>
            <a:pPr>
              <a:buFont typeface="+mj-lt"/>
              <a:buAutoNum type="arabicPeriod"/>
            </a:pPr>
            <a:r>
              <a:rPr lang="en-US" sz="1800" dirty="0"/>
              <a:t>How do my packets find their ways to their destinations on the other side of the globe? </a:t>
            </a:r>
          </a:p>
          <a:p>
            <a:pPr>
              <a:buFont typeface="+mj-lt"/>
              <a:buAutoNum type="arabicPeriod"/>
            </a:pPr>
            <a:r>
              <a:rPr lang="en-US" sz="1800" dirty="0"/>
              <a:t>What happens if one of my packets is lost in the network? </a:t>
            </a:r>
          </a:p>
          <a:p>
            <a:pPr>
              <a:buFont typeface="+mj-lt"/>
              <a:buAutoNum type="arabicPeriod"/>
            </a:pPr>
            <a:r>
              <a:rPr lang="en-US" sz="1800" dirty="0"/>
              <a:t>What happens if too many people are sending their packets to the network and cause congestion?</a:t>
            </a:r>
          </a:p>
          <a:p>
            <a:pPr>
              <a:buFont typeface="+mj-lt"/>
              <a:buAutoNum type="arabicPeriod"/>
            </a:pPr>
            <a:r>
              <a:rPr lang="en-US" sz="1800" dirty="0"/>
              <a:t>………</a:t>
            </a:r>
          </a:p>
        </p:txBody>
      </p:sp>
      <p:sp>
        <p:nvSpPr>
          <p:cNvPr id="4" name="Slide Number Placeholder 3"/>
          <p:cNvSpPr>
            <a:spLocks noGrp="1"/>
          </p:cNvSpPr>
          <p:nvPr>
            <p:ph type="sldNum" sz="quarter" idx="12"/>
          </p:nvPr>
        </p:nvSpPr>
        <p:spPr>
          <a:prstGeom prst="rect">
            <a:avLst/>
          </a:prstGeom>
        </p:spPr>
        <p:txBody>
          <a:bodyPr/>
          <a:lstStyle/>
          <a:p>
            <a:fld id="{A3D5D3D8-1F29-B74B-B3A0-A1F2C7DC88AC}" type="slidenum">
              <a:rPr lang="en-US" altLang="en-US" smtClean="0"/>
              <a:pPr/>
              <a:t>3</a:t>
            </a:fld>
            <a:endParaRPr lang="en-US" altLang="en-US"/>
          </a:p>
        </p:txBody>
      </p:sp>
    </p:spTree>
    <p:extLst>
      <p:ext uri="{BB962C8B-B14F-4D97-AF65-F5344CB8AC3E}">
        <p14:creationId xmlns:p14="http://schemas.microsoft.com/office/powerpoint/2010/main" val="3106358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30</a:t>
            </a:fld>
            <a:endParaRPr lang="en-US" altLang="en-US" dirty="0"/>
          </a:p>
        </p:txBody>
      </p:sp>
      <p:sp>
        <p:nvSpPr>
          <p:cNvPr id="5" name="Text Placeholder 4"/>
          <p:cNvSpPr>
            <a:spLocks noGrp="1"/>
          </p:cNvSpPr>
          <p:nvPr>
            <p:ph type="body" sz="quarter" idx="13"/>
          </p:nvPr>
        </p:nvSpPr>
        <p:spPr/>
        <p:txBody>
          <a:bodyPr/>
          <a:lstStyle/>
          <a:p>
            <a:r>
              <a:rPr lang="en-US" altLang="zh-CN" dirty="0"/>
              <a:t>Connected Autonomous Vehicle Management</a:t>
            </a:r>
            <a:endParaRPr lang="en-US" dirty="0"/>
          </a:p>
        </p:txBody>
      </p:sp>
      <p:pic>
        <p:nvPicPr>
          <p:cNvPr id="6" name="Picture 5">
            <a:extLst>
              <a:ext uri="{FF2B5EF4-FFF2-40B4-BE49-F238E27FC236}">
                <a16:creationId xmlns:a16="http://schemas.microsoft.com/office/drawing/2014/main" id="{0841A9D0-98B0-4754-BC2A-F20B9526351F}"/>
              </a:ext>
            </a:extLst>
          </p:cNvPr>
          <p:cNvPicPr>
            <a:picLocks noChangeAspect="1"/>
          </p:cNvPicPr>
          <p:nvPr/>
        </p:nvPicPr>
        <p:blipFill rotWithShape="1">
          <a:blip r:embed="rId3"/>
          <a:srcRect l="36750" t="39404" r="37750" b="37423"/>
          <a:stretch/>
        </p:blipFill>
        <p:spPr>
          <a:xfrm>
            <a:off x="4761465" y="2901317"/>
            <a:ext cx="3571787" cy="1365683"/>
          </a:xfrm>
          <a:prstGeom prst="rect">
            <a:avLst/>
          </a:prstGeom>
          <a:ln>
            <a:solidFill>
              <a:schemeClr val="tx1"/>
            </a:solidFill>
          </a:ln>
        </p:spPr>
      </p:pic>
      <p:pic>
        <p:nvPicPr>
          <p:cNvPr id="10" name="Picture 9">
            <a:extLst>
              <a:ext uri="{FF2B5EF4-FFF2-40B4-BE49-F238E27FC236}">
                <a16:creationId xmlns:a16="http://schemas.microsoft.com/office/drawing/2014/main" id="{8139420A-A34E-4A3E-ACA4-ED3FBFBD5018}"/>
              </a:ext>
            </a:extLst>
          </p:cNvPr>
          <p:cNvPicPr>
            <a:picLocks noChangeAspect="1"/>
          </p:cNvPicPr>
          <p:nvPr/>
        </p:nvPicPr>
        <p:blipFill>
          <a:blip r:embed="rId4"/>
          <a:stretch>
            <a:fillRect/>
          </a:stretch>
        </p:blipFill>
        <p:spPr>
          <a:xfrm>
            <a:off x="1356816" y="2603440"/>
            <a:ext cx="2717726" cy="2070647"/>
          </a:xfrm>
          <a:prstGeom prst="rect">
            <a:avLst/>
          </a:prstGeom>
          <a:ln>
            <a:solidFill>
              <a:schemeClr val="tx1"/>
            </a:solidFill>
          </a:ln>
        </p:spPr>
      </p:pic>
      <p:sp>
        <p:nvSpPr>
          <p:cNvPr id="11" name="Text Placeholder 7">
            <a:extLst>
              <a:ext uri="{FF2B5EF4-FFF2-40B4-BE49-F238E27FC236}">
                <a16:creationId xmlns:a16="http://schemas.microsoft.com/office/drawing/2014/main" id="{D7640A9E-B647-47B3-A6A7-B5A2FDDEC658}"/>
              </a:ext>
            </a:extLst>
          </p:cNvPr>
          <p:cNvSpPr>
            <a:spLocks noGrp="1"/>
          </p:cNvSpPr>
          <p:nvPr>
            <p:ph type="body" sz="quarter" idx="12"/>
          </p:nvPr>
        </p:nvSpPr>
        <p:spPr>
          <a:xfrm>
            <a:off x="368136" y="797350"/>
            <a:ext cx="8652039" cy="4107232"/>
          </a:xfrm>
        </p:spPr>
        <p:txBody>
          <a:bodyPr/>
          <a:lstStyle/>
          <a:p>
            <a:pPr marL="0" indent="0">
              <a:spcBef>
                <a:spcPts val="1800"/>
              </a:spcBef>
              <a:buNone/>
            </a:pPr>
            <a:r>
              <a:rPr lang="en-US" sz="2400" dirty="0"/>
              <a:t>Intersection Automation</a:t>
            </a:r>
          </a:p>
          <a:p>
            <a:pPr>
              <a:spcBef>
                <a:spcPts val="600"/>
              </a:spcBef>
            </a:pPr>
            <a:r>
              <a:rPr lang="en-US" sz="1800" b="1" dirty="0">
                <a:solidFill>
                  <a:srgbClr val="FF0000"/>
                </a:solidFill>
              </a:rPr>
              <a:t>Eliminate traffic lights!</a:t>
            </a:r>
            <a:r>
              <a:rPr lang="en-US" sz="1800" dirty="0"/>
              <a:t> </a:t>
            </a:r>
            <a:r>
              <a:rPr lang="en-US" sz="1800" dirty="0">
                <a:solidFill>
                  <a:prstClr val="black"/>
                </a:solidFill>
              </a:rPr>
              <a:t>Intelligently control each car’s traveling speed</a:t>
            </a:r>
            <a:r>
              <a:rPr lang="en-US" sz="1800" dirty="0"/>
              <a:t>.</a:t>
            </a:r>
          </a:p>
          <a:p>
            <a:pPr marL="0" indent="0">
              <a:buNone/>
            </a:pPr>
            <a:endParaRPr lang="en-US" sz="1800" dirty="0"/>
          </a:p>
          <a:p>
            <a:endParaRPr lang="en-US" sz="1800" dirty="0"/>
          </a:p>
          <a:p>
            <a:pPr lvl="1"/>
            <a:endParaRPr lang="en-US" altLang="zh-CN" sz="1800" dirty="0"/>
          </a:p>
        </p:txBody>
      </p:sp>
    </p:spTree>
    <p:extLst>
      <p:ext uri="{BB962C8B-B14F-4D97-AF65-F5344CB8AC3E}">
        <p14:creationId xmlns:p14="http://schemas.microsoft.com/office/powerpoint/2010/main" val="1297914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D7640A9E-B647-47B3-A6A7-B5A2FDDEC658}"/>
              </a:ext>
            </a:extLst>
          </p:cNvPr>
          <p:cNvSpPr>
            <a:spLocks noGrp="1"/>
          </p:cNvSpPr>
          <p:nvPr>
            <p:ph type="body" sz="quarter" idx="12"/>
          </p:nvPr>
        </p:nvSpPr>
        <p:spPr>
          <a:xfrm>
            <a:off x="368136" y="797350"/>
            <a:ext cx="8652039" cy="858429"/>
          </a:xfrm>
        </p:spPr>
        <p:txBody>
          <a:bodyPr/>
          <a:lstStyle/>
          <a:p>
            <a:pPr marL="0" indent="0">
              <a:spcBef>
                <a:spcPts val="1800"/>
              </a:spcBef>
              <a:buNone/>
            </a:pPr>
            <a:r>
              <a:rPr lang="en-US" sz="2400" dirty="0"/>
              <a:t>Intersection Automation</a:t>
            </a:r>
          </a:p>
          <a:p>
            <a:pPr>
              <a:spcBef>
                <a:spcPts val="600"/>
              </a:spcBef>
            </a:pPr>
            <a:r>
              <a:rPr lang="en-US" sz="1800" b="1" dirty="0">
                <a:solidFill>
                  <a:srgbClr val="FF0000"/>
                </a:solidFill>
              </a:rPr>
              <a:t>Eliminate traffic lights!</a:t>
            </a:r>
            <a:r>
              <a:rPr lang="en-US" sz="1800" dirty="0"/>
              <a:t> </a:t>
            </a:r>
            <a:r>
              <a:rPr lang="en-US" sz="1800" dirty="0">
                <a:solidFill>
                  <a:prstClr val="black"/>
                </a:solidFill>
              </a:rPr>
              <a:t>Intelligently control each car’s traveling speed</a:t>
            </a:r>
            <a:r>
              <a:rPr lang="en-US" sz="1800" dirty="0"/>
              <a:t>.</a:t>
            </a:r>
          </a:p>
          <a:p>
            <a:pPr marL="0" indent="0">
              <a:buNone/>
            </a:pPr>
            <a:endParaRPr lang="en-US" sz="1800" dirty="0"/>
          </a:p>
          <a:p>
            <a:endParaRPr lang="en-US" sz="1800" dirty="0"/>
          </a:p>
          <a:p>
            <a:pPr lvl="1"/>
            <a:endParaRPr lang="en-US" altLang="zh-CN" sz="1800" dirty="0"/>
          </a:p>
        </p:txBody>
      </p:sp>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31</a:t>
            </a:fld>
            <a:endParaRPr lang="en-US" altLang="en-US" dirty="0"/>
          </a:p>
        </p:txBody>
      </p:sp>
      <p:sp>
        <p:nvSpPr>
          <p:cNvPr id="5" name="Text Placeholder 4"/>
          <p:cNvSpPr>
            <a:spLocks noGrp="1"/>
          </p:cNvSpPr>
          <p:nvPr>
            <p:ph type="body" sz="quarter" idx="13"/>
          </p:nvPr>
        </p:nvSpPr>
        <p:spPr/>
        <p:txBody>
          <a:bodyPr/>
          <a:lstStyle/>
          <a:p>
            <a:r>
              <a:rPr lang="en-US" altLang="zh-CN" dirty="0"/>
              <a:t>Connected Autonomous Vehicle Management</a:t>
            </a:r>
            <a:endParaRPr lang="en-US" dirty="0"/>
          </a:p>
        </p:txBody>
      </p:sp>
      <p:pic>
        <p:nvPicPr>
          <p:cNvPr id="7" name="Picture 6">
            <a:extLst>
              <a:ext uri="{FF2B5EF4-FFF2-40B4-BE49-F238E27FC236}">
                <a16:creationId xmlns:a16="http://schemas.microsoft.com/office/drawing/2014/main" id="{0D4D3F08-D5CC-4C2C-9620-B456BDF81001}"/>
              </a:ext>
            </a:extLst>
          </p:cNvPr>
          <p:cNvPicPr>
            <a:picLocks noChangeAspect="1"/>
          </p:cNvPicPr>
          <p:nvPr/>
        </p:nvPicPr>
        <p:blipFill>
          <a:blip r:embed="rId3"/>
          <a:stretch>
            <a:fillRect/>
          </a:stretch>
        </p:blipFill>
        <p:spPr>
          <a:xfrm>
            <a:off x="1667963" y="2696210"/>
            <a:ext cx="2567447" cy="2345690"/>
          </a:xfrm>
          <a:prstGeom prst="rect">
            <a:avLst/>
          </a:prstGeom>
        </p:spPr>
      </p:pic>
      <p:sp>
        <p:nvSpPr>
          <p:cNvPr id="9" name="Rectangle 8">
            <a:extLst>
              <a:ext uri="{FF2B5EF4-FFF2-40B4-BE49-F238E27FC236}">
                <a16:creationId xmlns:a16="http://schemas.microsoft.com/office/drawing/2014/main" id="{3814941E-AE22-49BD-8118-E01CFC3380E0}"/>
              </a:ext>
            </a:extLst>
          </p:cNvPr>
          <p:cNvSpPr/>
          <p:nvPr/>
        </p:nvSpPr>
        <p:spPr>
          <a:xfrm>
            <a:off x="265414" y="1655779"/>
            <a:ext cx="8652039" cy="854080"/>
          </a:xfrm>
          <a:prstGeom prst="rect">
            <a:avLst/>
          </a:prstGeom>
        </p:spPr>
        <p:txBody>
          <a:bodyPr wrap="square">
            <a:spAutoFit/>
          </a:bodyPr>
          <a:lstStyle/>
          <a:p>
            <a:pPr lvl="0">
              <a:spcBef>
                <a:spcPts val="1800"/>
              </a:spcBef>
              <a:spcAft>
                <a:spcPts val="300"/>
              </a:spcAft>
            </a:pPr>
            <a:r>
              <a:rPr lang="en-US" dirty="0">
                <a:solidFill>
                  <a:prstClr val="black"/>
                </a:solidFill>
                <a:latin typeface="Arial"/>
                <a:ea typeface="ＭＳ Ｐゴシック" charset="0"/>
              </a:rPr>
              <a:t>Traffic-Flow Automation</a:t>
            </a:r>
          </a:p>
          <a:p>
            <a:pPr marL="342900" lvl="0" indent="-342900">
              <a:spcBef>
                <a:spcPts val="600"/>
              </a:spcBef>
              <a:spcAft>
                <a:spcPts val="300"/>
              </a:spcAft>
              <a:buFont typeface="Wingdings" panose="05000000000000000000" pitchFamily="2" charset="2"/>
              <a:buChar char="q"/>
            </a:pPr>
            <a:r>
              <a:rPr lang="en-US" sz="1800" b="1" dirty="0">
                <a:solidFill>
                  <a:srgbClr val="FF0000"/>
                </a:solidFill>
                <a:latin typeface="Arial"/>
                <a:ea typeface="ＭＳ Ｐゴシック" charset="0"/>
              </a:rPr>
              <a:t>Minimize congestions!</a:t>
            </a:r>
            <a:r>
              <a:rPr lang="en-US" sz="1800" dirty="0">
                <a:solidFill>
                  <a:prstClr val="black"/>
                </a:solidFill>
                <a:latin typeface="Arial"/>
                <a:ea typeface="ＭＳ Ｐゴシック" charset="0"/>
              </a:rPr>
              <a:t> Constantly update each car’s routing path.</a:t>
            </a:r>
          </a:p>
        </p:txBody>
      </p:sp>
      <p:sp>
        <p:nvSpPr>
          <p:cNvPr id="14" name="Rectangle 13">
            <a:extLst>
              <a:ext uri="{FF2B5EF4-FFF2-40B4-BE49-F238E27FC236}">
                <a16:creationId xmlns:a16="http://schemas.microsoft.com/office/drawing/2014/main" id="{F0BD97EF-6350-4359-B59B-24FEE2F04539}"/>
              </a:ext>
            </a:extLst>
          </p:cNvPr>
          <p:cNvSpPr/>
          <p:nvPr/>
        </p:nvSpPr>
        <p:spPr>
          <a:xfrm>
            <a:off x="226547" y="780872"/>
            <a:ext cx="8793628" cy="874907"/>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841A9D0-98B0-4754-BC2A-F20B9526351F}"/>
              </a:ext>
            </a:extLst>
          </p:cNvPr>
          <p:cNvPicPr>
            <a:picLocks noChangeAspect="1"/>
          </p:cNvPicPr>
          <p:nvPr/>
        </p:nvPicPr>
        <p:blipFill rotWithShape="1">
          <a:blip r:embed="rId4"/>
          <a:srcRect l="32899" t="19262" r="36561" b="15374"/>
          <a:stretch/>
        </p:blipFill>
        <p:spPr>
          <a:xfrm>
            <a:off x="4950072" y="2698353"/>
            <a:ext cx="2567448" cy="2312048"/>
          </a:xfrm>
          <a:prstGeom prst="rect">
            <a:avLst/>
          </a:prstGeom>
          <a:ln>
            <a:solidFill>
              <a:schemeClr val="tx1"/>
            </a:solidFill>
          </a:ln>
        </p:spPr>
      </p:pic>
    </p:spTree>
    <p:extLst>
      <p:ext uri="{BB962C8B-B14F-4D97-AF65-F5344CB8AC3E}">
        <p14:creationId xmlns:p14="http://schemas.microsoft.com/office/powerpoint/2010/main" val="2607886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D7640A9E-B647-47B3-A6A7-B5A2FDDEC658}"/>
              </a:ext>
            </a:extLst>
          </p:cNvPr>
          <p:cNvSpPr>
            <a:spLocks noGrp="1"/>
          </p:cNvSpPr>
          <p:nvPr>
            <p:ph type="body" sz="quarter" idx="12"/>
          </p:nvPr>
        </p:nvSpPr>
        <p:spPr>
          <a:xfrm>
            <a:off x="368136" y="797350"/>
            <a:ext cx="8652039" cy="858429"/>
          </a:xfrm>
        </p:spPr>
        <p:txBody>
          <a:bodyPr/>
          <a:lstStyle/>
          <a:p>
            <a:pPr marL="0" indent="0">
              <a:spcBef>
                <a:spcPts val="1800"/>
              </a:spcBef>
              <a:buNone/>
            </a:pPr>
            <a:r>
              <a:rPr lang="en-US" sz="2400" dirty="0"/>
              <a:t>Intersection Automation</a:t>
            </a:r>
          </a:p>
          <a:p>
            <a:pPr>
              <a:spcBef>
                <a:spcPts val="600"/>
              </a:spcBef>
            </a:pPr>
            <a:r>
              <a:rPr lang="en-US" sz="1800" b="1" dirty="0">
                <a:solidFill>
                  <a:srgbClr val="FF0000"/>
                </a:solidFill>
              </a:rPr>
              <a:t>Eliminate traffic lights!</a:t>
            </a:r>
            <a:r>
              <a:rPr lang="en-US" sz="1800" dirty="0"/>
              <a:t> </a:t>
            </a:r>
            <a:r>
              <a:rPr lang="en-US" sz="1800" dirty="0">
                <a:solidFill>
                  <a:prstClr val="black"/>
                </a:solidFill>
              </a:rPr>
              <a:t>Intelligently control each car’s traveling speed</a:t>
            </a:r>
            <a:r>
              <a:rPr lang="en-US" sz="1800" dirty="0"/>
              <a:t>.</a:t>
            </a:r>
          </a:p>
          <a:p>
            <a:pPr marL="0" indent="0">
              <a:buNone/>
            </a:pPr>
            <a:endParaRPr lang="en-US" sz="1800" dirty="0"/>
          </a:p>
          <a:p>
            <a:endParaRPr lang="en-US" sz="1800" dirty="0"/>
          </a:p>
          <a:p>
            <a:pPr lvl="1"/>
            <a:endParaRPr lang="en-US" altLang="zh-CN" sz="1800" dirty="0"/>
          </a:p>
        </p:txBody>
      </p:sp>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32</a:t>
            </a:fld>
            <a:endParaRPr lang="en-US" altLang="en-US" dirty="0"/>
          </a:p>
        </p:txBody>
      </p:sp>
      <p:sp>
        <p:nvSpPr>
          <p:cNvPr id="5" name="Text Placeholder 4"/>
          <p:cNvSpPr>
            <a:spLocks noGrp="1"/>
          </p:cNvSpPr>
          <p:nvPr>
            <p:ph type="body" sz="quarter" idx="13"/>
          </p:nvPr>
        </p:nvSpPr>
        <p:spPr/>
        <p:txBody>
          <a:bodyPr/>
          <a:lstStyle/>
          <a:p>
            <a:r>
              <a:rPr lang="en-US" altLang="zh-CN" dirty="0"/>
              <a:t>Connected Autonomous Vehicle Management</a:t>
            </a:r>
            <a:endParaRPr lang="en-US" dirty="0"/>
          </a:p>
        </p:txBody>
      </p:sp>
      <p:sp>
        <p:nvSpPr>
          <p:cNvPr id="9" name="Rectangle 8">
            <a:extLst>
              <a:ext uri="{FF2B5EF4-FFF2-40B4-BE49-F238E27FC236}">
                <a16:creationId xmlns:a16="http://schemas.microsoft.com/office/drawing/2014/main" id="{3814941E-AE22-49BD-8118-E01CFC3380E0}"/>
              </a:ext>
            </a:extLst>
          </p:cNvPr>
          <p:cNvSpPr/>
          <p:nvPr/>
        </p:nvSpPr>
        <p:spPr>
          <a:xfrm>
            <a:off x="265414" y="1655779"/>
            <a:ext cx="8652039" cy="854080"/>
          </a:xfrm>
          <a:prstGeom prst="rect">
            <a:avLst/>
          </a:prstGeom>
        </p:spPr>
        <p:txBody>
          <a:bodyPr wrap="square">
            <a:spAutoFit/>
          </a:bodyPr>
          <a:lstStyle/>
          <a:p>
            <a:pPr lvl="0">
              <a:spcBef>
                <a:spcPts val="1800"/>
              </a:spcBef>
              <a:spcAft>
                <a:spcPts val="300"/>
              </a:spcAft>
            </a:pPr>
            <a:r>
              <a:rPr lang="en-US" dirty="0">
                <a:solidFill>
                  <a:prstClr val="black"/>
                </a:solidFill>
                <a:latin typeface="Arial"/>
                <a:ea typeface="ＭＳ Ｐゴシック" charset="0"/>
              </a:rPr>
              <a:t>Traffic-Flow Automation</a:t>
            </a:r>
          </a:p>
          <a:p>
            <a:pPr marL="342900" lvl="0" indent="-342900">
              <a:spcBef>
                <a:spcPts val="600"/>
              </a:spcBef>
              <a:spcAft>
                <a:spcPts val="300"/>
              </a:spcAft>
              <a:buFont typeface="Wingdings" panose="05000000000000000000" pitchFamily="2" charset="2"/>
              <a:buChar char="q"/>
            </a:pPr>
            <a:r>
              <a:rPr lang="en-US" sz="1800" b="1" dirty="0">
                <a:solidFill>
                  <a:srgbClr val="FF0000"/>
                </a:solidFill>
                <a:latin typeface="Arial"/>
                <a:ea typeface="ＭＳ Ｐゴシック" charset="0"/>
              </a:rPr>
              <a:t>Minimize congestions!</a:t>
            </a:r>
            <a:r>
              <a:rPr lang="en-US" sz="1800" dirty="0">
                <a:solidFill>
                  <a:prstClr val="black"/>
                </a:solidFill>
                <a:latin typeface="Arial"/>
                <a:ea typeface="ＭＳ Ｐゴシック" charset="0"/>
              </a:rPr>
              <a:t> Constantly update each car’s routing path.</a:t>
            </a:r>
          </a:p>
        </p:txBody>
      </p:sp>
      <p:sp>
        <p:nvSpPr>
          <p:cNvPr id="2" name="Rectangle 1">
            <a:extLst>
              <a:ext uri="{FF2B5EF4-FFF2-40B4-BE49-F238E27FC236}">
                <a16:creationId xmlns:a16="http://schemas.microsoft.com/office/drawing/2014/main" id="{1BC267DD-B8B8-4C33-9842-BA2101CC13E0}"/>
              </a:ext>
            </a:extLst>
          </p:cNvPr>
          <p:cNvSpPr/>
          <p:nvPr/>
        </p:nvSpPr>
        <p:spPr>
          <a:xfrm>
            <a:off x="265413" y="3619706"/>
            <a:ext cx="8652039" cy="1131079"/>
          </a:xfrm>
          <a:prstGeom prst="rect">
            <a:avLst/>
          </a:prstGeom>
        </p:spPr>
        <p:txBody>
          <a:bodyPr wrap="square">
            <a:spAutoFit/>
          </a:bodyPr>
          <a:lstStyle/>
          <a:p>
            <a:pPr lvl="0">
              <a:spcBef>
                <a:spcPts val="1800"/>
              </a:spcBef>
              <a:spcAft>
                <a:spcPts val="300"/>
              </a:spcAft>
            </a:pPr>
            <a:r>
              <a:rPr lang="en-US" dirty="0">
                <a:solidFill>
                  <a:prstClr val="black"/>
                </a:solidFill>
                <a:latin typeface="Arial"/>
                <a:ea typeface="ＭＳ Ｐゴシック" charset="0"/>
              </a:rPr>
              <a:t>Network Automation</a:t>
            </a:r>
          </a:p>
          <a:p>
            <a:pPr marL="342900" lvl="0" indent="-342900">
              <a:spcBef>
                <a:spcPts val="600"/>
              </a:spcBef>
              <a:spcAft>
                <a:spcPts val="300"/>
              </a:spcAft>
              <a:buFont typeface="Wingdings" panose="05000000000000000000" pitchFamily="2" charset="2"/>
              <a:buChar char="q"/>
            </a:pPr>
            <a:r>
              <a:rPr lang="en-US" sz="1800" b="1" dirty="0">
                <a:solidFill>
                  <a:srgbClr val="FF0000"/>
                </a:solidFill>
                <a:latin typeface="Arial"/>
                <a:ea typeface="ＭＳ Ｐゴシック" charset="0"/>
              </a:rPr>
              <a:t>Guarantee low latency!</a:t>
            </a:r>
            <a:r>
              <a:rPr lang="en-US" sz="1800" dirty="0">
                <a:solidFill>
                  <a:prstClr val="black"/>
                </a:solidFill>
                <a:latin typeface="Arial"/>
                <a:ea typeface="ＭＳ Ｐゴシック" charset="0"/>
              </a:rPr>
              <a:t> Flexibly distribute computation tasks and balance the load among multiple nodes.</a:t>
            </a:r>
          </a:p>
        </p:txBody>
      </p:sp>
      <p:sp>
        <p:nvSpPr>
          <p:cNvPr id="8" name="Rectangle 7">
            <a:extLst>
              <a:ext uri="{FF2B5EF4-FFF2-40B4-BE49-F238E27FC236}">
                <a16:creationId xmlns:a16="http://schemas.microsoft.com/office/drawing/2014/main" id="{CFFA4416-1EC3-45AE-A0DE-AB4726B3DD61}"/>
              </a:ext>
            </a:extLst>
          </p:cNvPr>
          <p:cNvSpPr/>
          <p:nvPr/>
        </p:nvSpPr>
        <p:spPr>
          <a:xfrm>
            <a:off x="226547" y="780872"/>
            <a:ext cx="8793628" cy="2034046"/>
          </a:xfrm>
          <a:prstGeom prst="rect">
            <a:avLst/>
          </a:prstGeom>
          <a:solidFill>
            <a:schemeClr val="bg1">
              <a:alpha val="66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EAEC713-E6AC-4139-88BA-3A00CF6FEAEA}"/>
              </a:ext>
            </a:extLst>
          </p:cNvPr>
          <p:cNvPicPr>
            <a:picLocks noChangeAspect="1"/>
          </p:cNvPicPr>
          <p:nvPr/>
        </p:nvPicPr>
        <p:blipFill rotWithShape="1">
          <a:blip r:embed="rId3"/>
          <a:srcRect l="12618" t="254" r="9111" b="1157"/>
          <a:stretch/>
        </p:blipFill>
        <p:spPr>
          <a:xfrm>
            <a:off x="3220196" y="813299"/>
            <a:ext cx="5484533" cy="2906652"/>
          </a:xfrm>
          <a:prstGeom prst="rect">
            <a:avLst/>
          </a:prstGeom>
          <a:ln w="19050">
            <a:solidFill>
              <a:schemeClr val="tx1"/>
            </a:solidFill>
          </a:ln>
        </p:spPr>
      </p:pic>
    </p:spTree>
    <p:extLst>
      <p:ext uri="{BB962C8B-B14F-4D97-AF65-F5344CB8AC3E}">
        <p14:creationId xmlns:p14="http://schemas.microsoft.com/office/powerpoint/2010/main" val="295168030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7">
            <a:extLst>
              <a:ext uri="{FF2B5EF4-FFF2-40B4-BE49-F238E27FC236}">
                <a16:creationId xmlns:a16="http://schemas.microsoft.com/office/drawing/2014/main" id="{D7640A9E-B647-47B3-A6A7-B5A2FDDEC658}"/>
              </a:ext>
            </a:extLst>
          </p:cNvPr>
          <p:cNvSpPr>
            <a:spLocks noGrp="1"/>
          </p:cNvSpPr>
          <p:nvPr>
            <p:ph type="body" sz="quarter" idx="12"/>
          </p:nvPr>
        </p:nvSpPr>
        <p:spPr>
          <a:xfrm>
            <a:off x="368136" y="797350"/>
            <a:ext cx="8652039" cy="858429"/>
          </a:xfrm>
        </p:spPr>
        <p:txBody>
          <a:bodyPr/>
          <a:lstStyle/>
          <a:p>
            <a:pPr marL="0" indent="0">
              <a:spcBef>
                <a:spcPts val="1800"/>
              </a:spcBef>
              <a:buNone/>
            </a:pPr>
            <a:r>
              <a:rPr lang="en-US" sz="2400" dirty="0"/>
              <a:t>Intersection Automation</a:t>
            </a:r>
          </a:p>
          <a:p>
            <a:pPr>
              <a:spcBef>
                <a:spcPts val="600"/>
              </a:spcBef>
            </a:pPr>
            <a:r>
              <a:rPr lang="en-US" sz="1800" b="1" dirty="0">
                <a:solidFill>
                  <a:srgbClr val="FF0000"/>
                </a:solidFill>
              </a:rPr>
              <a:t>Eliminate traffic lights!</a:t>
            </a:r>
            <a:r>
              <a:rPr lang="en-US" sz="1800" dirty="0"/>
              <a:t> </a:t>
            </a:r>
            <a:r>
              <a:rPr lang="en-US" sz="1800" dirty="0">
                <a:solidFill>
                  <a:prstClr val="black"/>
                </a:solidFill>
              </a:rPr>
              <a:t>Intelligently control each car’s traveling speed</a:t>
            </a:r>
            <a:r>
              <a:rPr lang="en-US" sz="1800" dirty="0"/>
              <a:t>.</a:t>
            </a:r>
          </a:p>
          <a:p>
            <a:pPr marL="0" indent="0">
              <a:buNone/>
            </a:pPr>
            <a:endParaRPr lang="en-US" sz="1800" dirty="0"/>
          </a:p>
          <a:p>
            <a:endParaRPr lang="en-US" sz="1800" dirty="0"/>
          </a:p>
          <a:p>
            <a:pPr lvl="1"/>
            <a:endParaRPr lang="en-US" altLang="zh-CN" sz="1800" dirty="0"/>
          </a:p>
        </p:txBody>
      </p:sp>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33</a:t>
            </a:fld>
            <a:endParaRPr lang="en-US" altLang="en-US" dirty="0"/>
          </a:p>
        </p:txBody>
      </p:sp>
      <p:sp>
        <p:nvSpPr>
          <p:cNvPr id="5" name="Text Placeholder 4"/>
          <p:cNvSpPr>
            <a:spLocks noGrp="1"/>
          </p:cNvSpPr>
          <p:nvPr>
            <p:ph type="body" sz="quarter" idx="13"/>
          </p:nvPr>
        </p:nvSpPr>
        <p:spPr/>
        <p:txBody>
          <a:bodyPr/>
          <a:lstStyle/>
          <a:p>
            <a:r>
              <a:rPr lang="en-US" altLang="zh-CN" dirty="0"/>
              <a:t>Connected Autonomous Vehicle Management</a:t>
            </a:r>
            <a:endParaRPr lang="en-US" dirty="0"/>
          </a:p>
        </p:txBody>
      </p:sp>
      <p:sp>
        <p:nvSpPr>
          <p:cNvPr id="9" name="Rectangle 8">
            <a:extLst>
              <a:ext uri="{FF2B5EF4-FFF2-40B4-BE49-F238E27FC236}">
                <a16:creationId xmlns:a16="http://schemas.microsoft.com/office/drawing/2014/main" id="{3814941E-AE22-49BD-8118-E01CFC3380E0}"/>
              </a:ext>
            </a:extLst>
          </p:cNvPr>
          <p:cNvSpPr/>
          <p:nvPr/>
        </p:nvSpPr>
        <p:spPr>
          <a:xfrm>
            <a:off x="265414" y="1655779"/>
            <a:ext cx="8652039" cy="854080"/>
          </a:xfrm>
          <a:prstGeom prst="rect">
            <a:avLst/>
          </a:prstGeom>
        </p:spPr>
        <p:txBody>
          <a:bodyPr wrap="square">
            <a:spAutoFit/>
          </a:bodyPr>
          <a:lstStyle/>
          <a:p>
            <a:pPr lvl="0">
              <a:spcBef>
                <a:spcPts val="1800"/>
              </a:spcBef>
              <a:spcAft>
                <a:spcPts val="300"/>
              </a:spcAft>
            </a:pPr>
            <a:r>
              <a:rPr lang="en-US" dirty="0">
                <a:solidFill>
                  <a:prstClr val="black"/>
                </a:solidFill>
                <a:latin typeface="Arial"/>
                <a:ea typeface="ＭＳ Ｐゴシック" charset="0"/>
              </a:rPr>
              <a:t>Traffic-Flow Automation</a:t>
            </a:r>
          </a:p>
          <a:p>
            <a:pPr marL="342900" lvl="0" indent="-342900">
              <a:spcBef>
                <a:spcPts val="600"/>
              </a:spcBef>
              <a:spcAft>
                <a:spcPts val="300"/>
              </a:spcAft>
              <a:buFont typeface="Wingdings" panose="05000000000000000000" pitchFamily="2" charset="2"/>
              <a:buChar char="q"/>
            </a:pPr>
            <a:r>
              <a:rPr lang="en-US" sz="1800" b="1" dirty="0">
                <a:solidFill>
                  <a:srgbClr val="FF0000"/>
                </a:solidFill>
                <a:latin typeface="Arial"/>
                <a:ea typeface="ＭＳ Ｐゴシック" charset="0"/>
              </a:rPr>
              <a:t>Minimize congestions!</a:t>
            </a:r>
            <a:r>
              <a:rPr lang="en-US" sz="1800" dirty="0">
                <a:solidFill>
                  <a:prstClr val="black"/>
                </a:solidFill>
                <a:latin typeface="Arial"/>
                <a:ea typeface="ＭＳ Ｐゴシック" charset="0"/>
              </a:rPr>
              <a:t> Constantly update each car’s routing path.</a:t>
            </a:r>
          </a:p>
        </p:txBody>
      </p:sp>
      <p:sp>
        <p:nvSpPr>
          <p:cNvPr id="2" name="Rectangle 1">
            <a:extLst>
              <a:ext uri="{FF2B5EF4-FFF2-40B4-BE49-F238E27FC236}">
                <a16:creationId xmlns:a16="http://schemas.microsoft.com/office/drawing/2014/main" id="{1BC267DD-B8B8-4C33-9842-BA2101CC13E0}"/>
              </a:ext>
            </a:extLst>
          </p:cNvPr>
          <p:cNvSpPr/>
          <p:nvPr/>
        </p:nvSpPr>
        <p:spPr>
          <a:xfrm>
            <a:off x="265413" y="2530686"/>
            <a:ext cx="8652039" cy="1131079"/>
          </a:xfrm>
          <a:prstGeom prst="rect">
            <a:avLst/>
          </a:prstGeom>
        </p:spPr>
        <p:txBody>
          <a:bodyPr wrap="square">
            <a:spAutoFit/>
          </a:bodyPr>
          <a:lstStyle/>
          <a:p>
            <a:pPr lvl="0">
              <a:spcBef>
                <a:spcPts val="1800"/>
              </a:spcBef>
              <a:spcAft>
                <a:spcPts val="300"/>
              </a:spcAft>
            </a:pPr>
            <a:r>
              <a:rPr lang="en-US" dirty="0">
                <a:solidFill>
                  <a:prstClr val="black"/>
                </a:solidFill>
                <a:latin typeface="Arial"/>
                <a:ea typeface="ＭＳ Ｐゴシック" charset="0"/>
              </a:rPr>
              <a:t>Network Automation</a:t>
            </a:r>
          </a:p>
          <a:p>
            <a:pPr marL="342900" lvl="0" indent="-342900">
              <a:spcBef>
                <a:spcPts val="600"/>
              </a:spcBef>
              <a:spcAft>
                <a:spcPts val="300"/>
              </a:spcAft>
              <a:buFont typeface="Wingdings" panose="05000000000000000000" pitchFamily="2" charset="2"/>
              <a:buChar char="q"/>
            </a:pPr>
            <a:r>
              <a:rPr lang="en-US" sz="1800" b="1" dirty="0">
                <a:solidFill>
                  <a:srgbClr val="FF0000"/>
                </a:solidFill>
                <a:latin typeface="Arial"/>
                <a:ea typeface="ＭＳ Ｐゴシック" charset="0"/>
              </a:rPr>
              <a:t>Guarantee low latency!</a:t>
            </a:r>
            <a:r>
              <a:rPr lang="en-US" sz="1800" dirty="0">
                <a:solidFill>
                  <a:prstClr val="black"/>
                </a:solidFill>
                <a:latin typeface="Arial"/>
                <a:ea typeface="ＭＳ Ｐゴシック" charset="0"/>
              </a:rPr>
              <a:t> Flexibly distribute computation tasks and balance the load among multiple nodes.</a:t>
            </a:r>
          </a:p>
        </p:txBody>
      </p:sp>
    </p:spTree>
    <p:extLst>
      <p:ext uri="{BB962C8B-B14F-4D97-AF65-F5344CB8AC3E}">
        <p14:creationId xmlns:p14="http://schemas.microsoft.com/office/powerpoint/2010/main" val="7925320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5" name="Text Placeholder 4"/>
          <p:cNvSpPr>
            <a:spLocks noGrp="1"/>
          </p:cNvSpPr>
          <p:nvPr>
            <p:ph type="body" sz="quarter" idx="13"/>
          </p:nvPr>
        </p:nvSpPr>
        <p:spPr/>
        <p:txBody>
          <a:bodyPr/>
          <a:lstStyle/>
          <a:p>
            <a:r>
              <a:rPr lang="en-US" altLang="zh-CN" dirty="0"/>
              <a:t>Impact to Urban </a:t>
            </a:r>
            <a:r>
              <a:rPr lang="en-US" dirty="0"/>
              <a:t>Traffic Management </a:t>
            </a:r>
          </a:p>
        </p:txBody>
      </p:sp>
      <p:sp>
        <p:nvSpPr>
          <p:cNvPr id="6" name="Text Placeholder 7">
            <a:extLst>
              <a:ext uri="{FF2B5EF4-FFF2-40B4-BE49-F238E27FC236}">
                <a16:creationId xmlns:a16="http://schemas.microsoft.com/office/drawing/2014/main" id="{0635D21E-451E-4480-80E3-325737CEE494}"/>
              </a:ext>
            </a:extLst>
          </p:cNvPr>
          <p:cNvSpPr>
            <a:spLocks noGrp="1"/>
          </p:cNvSpPr>
          <p:nvPr>
            <p:ph type="body" sz="quarter" idx="12"/>
          </p:nvPr>
        </p:nvSpPr>
        <p:spPr>
          <a:xfrm>
            <a:off x="4019550" y="1234735"/>
            <a:ext cx="5010150" cy="3669846"/>
          </a:xfrm>
        </p:spPr>
        <p:txBody>
          <a:bodyPr/>
          <a:lstStyle/>
          <a:p>
            <a:pPr>
              <a:spcBef>
                <a:spcPts val="600"/>
              </a:spcBef>
            </a:pPr>
            <a:r>
              <a:rPr lang="en-US" b="1" dirty="0">
                <a:solidFill>
                  <a:srgbClr val="FF0000"/>
                </a:solidFill>
              </a:rPr>
              <a:t>12,460</a:t>
            </a:r>
            <a:r>
              <a:rPr lang="en-US" dirty="0"/>
              <a:t> intersections in New York City</a:t>
            </a:r>
          </a:p>
          <a:p>
            <a:pPr marL="0" indent="0">
              <a:buNone/>
            </a:pPr>
            <a:endParaRPr lang="en-US" dirty="0"/>
          </a:p>
          <a:p>
            <a:pPr marL="0" indent="0">
              <a:buNone/>
            </a:pPr>
            <a:endParaRPr lang="en-US" dirty="0"/>
          </a:p>
          <a:p>
            <a:pPr marL="0" indent="0">
              <a:buNone/>
            </a:pPr>
            <a:endParaRPr lang="en-US" dirty="0"/>
          </a:p>
          <a:p>
            <a:r>
              <a:rPr lang="en-US" b="1" dirty="0">
                <a:solidFill>
                  <a:srgbClr val="FF0000"/>
                </a:solidFill>
              </a:rPr>
              <a:t>82 millions</a:t>
            </a:r>
            <a:r>
              <a:rPr lang="en-US" dirty="0"/>
              <a:t> Autonomous Vehicles (AV) </a:t>
            </a:r>
            <a:r>
              <a:rPr lang="en-US"/>
              <a:t>in 2030</a:t>
            </a:r>
            <a:endParaRPr lang="en-US" sz="2400" dirty="0"/>
          </a:p>
          <a:p>
            <a:pPr marL="0" indent="0">
              <a:spcBef>
                <a:spcPts val="1800"/>
              </a:spcBef>
              <a:buNone/>
            </a:pPr>
            <a:endParaRPr lang="en-US" dirty="0"/>
          </a:p>
          <a:p>
            <a:pPr lvl="1">
              <a:spcBef>
                <a:spcPts val="1800"/>
              </a:spcBef>
            </a:pPr>
            <a:endParaRPr lang="en-US" altLang="zh-CN" sz="2400" dirty="0"/>
          </a:p>
        </p:txBody>
      </p:sp>
      <p:pic>
        <p:nvPicPr>
          <p:cNvPr id="18434" name="Picture 2" descr="Image result for Manhattan intersection number">
            <a:extLst>
              <a:ext uri="{FF2B5EF4-FFF2-40B4-BE49-F238E27FC236}">
                <a16:creationId xmlns:a16="http://schemas.microsoft.com/office/drawing/2014/main" id="{461648EB-C57E-4912-B3F7-5CC1BBF152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06" r="39317"/>
          <a:stretch/>
        </p:blipFill>
        <p:spPr bwMode="auto">
          <a:xfrm>
            <a:off x="-1" y="709002"/>
            <a:ext cx="3800476" cy="443449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A711B01-4396-43BD-BFCC-67D1B80130E8}"/>
              </a:ext>
            </a:extLst>
          </p:cNvPr>
          <p:cNvPicPr>
            <a:picLocks noChangeAspect="1"/>
          </p:cNvPicPr>
          <p:nvPr/>
        </p:nvPicPr>
        <p:blipFill rotWithShape="1">
          <a:blip r:embed="rId4"/>
          <a:srcRect l="89096" t="64002" b="6691"/>
          <a:stretch/>
        </p:blipFill>
        <p:spPr>
          <a:xfrm>
            <a:off x="7234237" y="1552574"/>
            <a:ext cx="1323974" cy="1238251"/>
          </a:xfrm>
          <a:prstGeom prst="rect">
            <a:avLst/>
          </a:prstGeom>
        </p:spPr>
      </p:pic>
    </p:spTree>
    <p:extLst>
      <p:ext uri="{BB962C8B-B14F-4D97-AF65-F5344CB8AC3E}">
        <p14:creationId xmlns:p14="http://schemas.microsoft.com/office/powerpoint/2010/main" val="5290245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35</a:t>
            </a:fld>
            <a:endParaRPr lang="en-US" altLang="en-US" dirty="0"/>
          </a:p>
        </p:txBody>
      </p:sp>
      <p:sp>
        <p:nvSpPr>
          <p:cNvPr id="5" name="Text Placeholder 4"/>
          <p:cNvSpPr>
            <a:spLocks noGrp="1"/>
          </p:cNvSpPr>
          <p:nvPr>
            <p:ph type="body" sz="quarter" idx="13"/>
          </p:nvPr>
        </p:nvSpPr>
        <p:spPr/>
        <p:txBody>
          <a:bodyPr/>
          <a:lstStyle/>
          <a:p>
            <a:r>
              <a:rPr lang="en-US" altLang="zh-CN" dirty="0"/>
              <a:t>Demo</a:t>
            </a:r>
            <a:endParaRPr lang="en-US" dirty="0"/>
          </a:p>
        </p:txBody>
      </p:sp>
      <p:sp>
        <p:nvSpPr>
          <p:cNvPr id="13" name="Rectangle 12">
            <a:extLst>
              <a:ext uri="{FF2B5EF4-FFF2-40B4-BE49-F238E27FC236}">
                <a16:creationId xmlns:a16="http://schemas.microsoft.com/office/drawing/2014/main" id="{0474575A-11C7-4CAF-890C-325EE644E342}"/>
              </a:ext>
            </a:extLst>
          </p:cNvPr>
          <p:cNvSpPr/>
          <p:nvPr/>
        </p:nvSpPr>
        <p:spPr>
          <a:xfrm>
            <a:off x="628650" y="873385"/>
            <a:ext cx="4572000" cy="461665"/>
          </a:xfrm>
          <a:prstGeom prst="rect">
            <a:avLst/>
          </a:prstGeom>
        </p:spPr>
        <p:txBody>
          <a:bodyPr>
            <a:spAutoFit/>
          </a:bodyPr>
          <a:lstStyle/>
          <a:p>
            <a:r>
              <a:rPr lang="en-US" sz="1200" dirty="0"/>
              <a:t>Full video demonstration: </a:t>
            </a:r>
            <a:r>
              <a:rPr lang="en-US" sz="1200" dirty="0">
                <a:solidFill>
                  <a:srgbClr val="6DD9FF"/>
                </a:solidFill>
                <a:hlinkClick r:id="rId4">
                  <a:extLst>
                    <a:ext uri="{A12FA001-AC4F-418D-AE19-62706E023703}">
                      <ahyp:hlinkClr xmlns:ahyp="http://schemas.microsoft.com/office/drawing/2018/hyperlinkcolor" val="tx"/>
                    </a:ext>
                  </a:extLst>
                </a:hlinkClick>
              </a:rPr>
              <a:t>https://www.youtube.com/watch?v=XrcgsC7Xr6o</a:t>
            </a:r>
            <a:endParaRPr lang="en-US" sz="1200" dirty="0">
              <a:solidFill>
                <a:srgbClr val="6DD9FF"/>
              </a:solidFill>
            </a:endParaRPr>
          </a:p>
        </p:txBody>
      </p:sp>
      <p:pic>
        <p:nvPicPr>
          <p:cNvPr id="9" name="Online Media 8">
            <a:hlinkClick r:id="" action="ppaction://media"/>
            <a:extLst>
              <a:ext uri="{FF2B5EF4-FFF2-40B4-BE49-F238E27FC236}">
                <a16:creationId xmlns:a16="http://schemas.microsoft.com/office/drawing/2014/main" id="{6809F17E-D627-49F1-A800-3A5DDAB70014}"/>
              </a:ext>
            </a:extLst>
          </p:cNvPr>
          <p:cNvPicPr>
            <a:picLocks noRot="1" noChangeAspect="1"/>
          </p:cNvPicPr>
          <p:nvPr>
            <a:videoFile r:link="rId1"/>
          </p:nvPr>
        </p:nvPicPr>
        <p:blipFill>
          <a:blip r:embed="rId5"/>
          <a:stretch>
            <a:fillRect/>
          </a:stretch>
        </p:blipFill>
        <p:spPr>
          <a:xfrm>
            <a:off x="1604010" y="1381662"/>
            <a:ext cx="5935980" cy="3338989"/>
          </a:xfrm>
          <a:prstGeom prst="rect">
            <a:avLst/>
          </a:prstGeom>
        </p:spPr>
      </p:pic>
    </p:spTree>
    <p:extLst>
      <p:ext uri="{BB962C8B-B14F-4D97-AF65-F5344CB8AC3E}">
        <p14:creationId xmlns:p14="http://schemas.microsoft.com/office/powerpoint/2010/main" val="42739439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E255C6-1550-A94C-9C52-44224850C7DC}"/>
              </a:ext>
            </a:extLst>
          </p:cNvPr>
          <p:cNvSpPr>
            <a:spLocks noGrp="1"/>
          </p:cNvSpPr>
          <p:nvPr>
            <p:ph type="body" sz="quarter" idx="12"/>
          </p:nvPr>
        </p:nvSpPr>
        <p:spPr/>
        <p:txBody>
          <a:bodyPr/>
          <a:lstStyle/>
          <a:p>
            <a:r>
              <a:rPr lang="en-US" sz="1800" dirty="0"/>
              <a:t>Reliability and latency guarantee of communication from CAVs to everything (CV2X)</a:t>
            </a:r>
          </a:p>
          <a:p>
            <a:r>
              <a:rPr lang="en-US" sz="1800" dirty="0"/>
              <a:t>Denial of Service (DoS) Attacks – DoS refers to non-availability of service that should be available to authorized users. Malicious CAVs can attempt to request for radio resources, to exhaust the available resources, and overburden the controller node (e.g. traffic light) with forged requests. As such, legitimate vehicles cannot get available resources from the controller for their transmission. </a:t>
            </a:r>
          </a:p>
          <a:p>
            <a:r>
              <a:rPr lang="en-US" dirty="0"/>
              <a:t>Forged Messages – Attacker sends fake information (e.g. vehicle location) to disturb the vehicles route formation. In addition, the attacker is able to imitate artificial traffic or safety location information to confuse connected vehicles.</a:t>
            </a:r>
          </a:p>
          <a:p>
            <a:endParaRPr lang="en-US" sz="1800" dirty="0"/>
          </a:p>
          <a:p>
            <a:endParaRPr lang="en-US" sz="1800" dirty="0"/>
          </a:p>
        </p:txBody>
      </p:sp>
      <p:sp>
        <p:nvSpPr>
          <p:cNvPr id="3" name="Date Placeholder 2">
            <a:extLst>
              <a:ext uri="{FF2B5EF4-FFF2-40B4-BE49-F238E27FC236}">
                <a16:creationId xmlns:a16="http://schemas.microsoft.com/office/drawing/2014/main" id="{BFFFB13C-788F-8140-8A36-B04E93A2F78C}"/>
              </a:ext>
            </a:extLst>
          </p:cNvPr>
          <p:cNvSpPr>
            <a:spLocks noGrp="1"/>
          </p:cNvSpPr>
          <p:nvPr>
            <p:ph type="dt" sz="half" idx="15"/>
          </p:nvPr>
        </p:nvSpPr>
        <p:spPr/>
        <p:txBody>
          <a:bodyPr/>
          <a:lstStyle/>
          <a:p>
            <a:fld id="{66D1C6F8-925F-9B47-879E-BD9919BA5D32}" type="datetime1">
              <a:rPr lang="en-US" altLang="en-US" smtClean="0"/>
              <a:t>1/25/2021</a:t>
            </a:fld>
            <a:endParaRPr lang="en-US" altLang="en-US"/>
          </a:p>
        </p:txBody>
      </p:sp>
      <p:sp>
        <p:nvSpPr>
          <p:cNvPr id="4" name="Slide Number Placeholder 3">
            <a:extLst>
              <a:ext uri="{FF2B5EF4-FFF2-40B4-BE49-F238E27FC236}">
                <a16:creationId xmlns:a16="http://schemas.microsoft.com/office/drawing/2014/main" id="{853B1E09-DFCF-CE40-B8E6-FBC1539636D1}"/>
              </a:ext>
            </a:extLst>
          </p:cNvPr>
          <p:cNvSpPr>
            <a:spLocks noGrp="1"/>
          </p:cNvSpPr>
          <p:nvPr>
            <p:ph type="sldNum" sz="quarter" idx="16"/>
          </p:nvPr>
        </p:nvSpPr>
        <p:spPr/>
        <p:txBody>
          <a:bodyPr/>
          <a:lstStyle/>
          <a:p>
            <a:fld id="{A3D5D3D8-1F29-B74B-B3A0-A1F2C7DC88AC}" type="slidenum">
              <a:rPr lang="en-US" altLang="en-US" smtClean="0"/>
              <a:pPr/>
              <a:t>36</a:t>
            </a:fld>
            <a:endParaRPr lang="en-US" altLang="en-US"/>
          </a:p>
        </p:txBody>
      </p:sp>
      <p:sp>
        <p:nvSpPr>
          <p:cNvPr id="5" name="Text Placeholder 4">
            <a:extLst>
              <a:ext uri="{FF2B5EF4-FFF2-40B4-BE49-F238E27FC236}">
                <a16:creationId xmlns:a16="http://schemas.microsoft.com/office/drawing/2014/main" id="{F41C0C2B-16D4-9243-98DF-646C91EBB037}"/>
              </a:ext>
            </a:extLst>
          </p:cNvPr>
          <p:cNvSpPr>
            <a:spLocks noGrp="1"/>
          </p:cNvSpPr>
          <p:nvPr>
            <p:ph type="body" sz="quarter" idx="13"/>
          </p:nvPr>
        </p:nvSpPr>
        <p:spPr/>
        <p:txBody>
          <a:bodyPr/>
          <a:lstStyle/>
          <a:p>
            <a:r>
              <a:rPr lang="en-US" altLang="zh-CN" dirty="0"/>
              <a:t>Issues of CAV in Cyber-Physical System</a:t>
            </a:r>
            <a:endParaRPr lang="en-US" dirty="0"/>
          </a:p>
        </p:txBody>
      </p:sp>
    </p:spTree>
    <p:extLst>
      <p:ext uri="{BB962C8B-B14F-4D97-AF65-F5344CB8AC3E}">
        <p14:creationId xmlns:p14="http://schemas.microsoft.com/office/powerpoint/2010/main" val="16471897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58090" y="43974"/>
            <a:ext cx="7185910" cy="548878"/>
          </a:xfrm>
        </p:spPr>
        <p:txBody>
          <a:bodyPr>
            <a:noAutofit/>
          </a:bodyPr>
          <a:lstStyle/>
          <a:p>
            <a:pPr algn="r"/>
            <a:r>
              <a:rPr lang="en-US" sz="3200" dirty="0">
                <a:solidFill>
                  <a:schemeClr val="bg1"/>
                </a:solidFill>
              </a:rPr>
              <a:t>How to perform well for this course?</a:t>
            </a:r>
          </a:p>
        </p:txBody>
      </p:sp>
      <p:sp>
        <p:nvSpPr>
          <p:cNvPr id="2" name="Text Placeholder 1"/>
          <p:cNvSpPr>
            <a:spLocks noGrp="1"/>
          </p:cNvSpPr>
          <p:nvPr>
            <p:ph idx="1"/>
          </p:nvPr>
        </p:nvSpPr>
        <p:spPr>
          <a:xfrm>
            <a:off x="389744" y="944379"/>
            <a:ext cx="8297055" cy="3650243"/>
          </a:xfrm>
        </p:spPr>
        <p:txBody>
          <a:bodyPr>
            <a:noAutofit/>
          </a:bodyPr>
          <a:lstStyle/>
          <a:p>
            <a:pPr>
              <a:buFont typeface="+mj-lt"/>
              <a:buAutoNum type="arabicPeriod"/>
            </a:pPr>
            <a:r>
              <a:rPr lang="en-US" sz="2000" dirty="0"/>
              <a:t>Attend every class and lab session</a:t>
            </a:r>
          </a:p>
          <a:p>
            <a:pPr>
              <a:buFont typeface="+mj-lt"/>
              <a:buAutoNum type="arabicPeriod"/>
            </a:pPr>
            <a:r>
              <a:rPr lang="en-US" sz="2000" dirty="0"/>
              <a:t>Be focused in  the class and understand the content of every lecture as much as you could</a:t>
            </a:r>
          </a:p>
          <a:p>
            <a:pPr>
              <a:buFont typeface="+mj-lt"/>
              <a:buAutoNum type="arabicPeriod"/>
            </a:pPr>
            <a:r>
              <a:rPr lang="en-US" sz="2000" dirty="0"/>
              <a:t>Ask questions for the materials you don’t understand in the class or in the office hours (2 different time slots each week)</a:t>
            </a:r>
          </a:p>
          <a:p>
            <a:pPr>
              <a:buFont typeface="+mj-lt"/>
              <a:buAutoNum type="arabicPeriod"/>
            </a:pPr>
            <a:r>
              <a:rPr lang="en-US" sz="2000" dirty="0"/>
              <a:t>Review the course material before the next class to get prepared for the quizzes (20% of the total grade)</a:t>
            </a:r>
          </a:p>
          <a:p>
            <a:pPr>
              <a:buFont typeface="+mj-lt"/>
              <a:buAutoNum type="arabicPeriod"/>
            </a:pPr>
            <a:r>
              <a:rPr lang="en-US" sz="2000" dirty="0"/>
              <a:t>Submit your lab assignments in time (20% of the total grade)</a:t>
            </a:r>
          </a:p>
          <a:p>
            <a:pPr>
              <a:buFont typeface="+mj-lt"/>
              <a:buAutoNum type="arabicPeriod"/>
            </a:pPr>
            <a:r>
              <a:rPr lang="en-US" sz="2000" dirty="0"/>
              <a:t>Try to comprehend the material by understanding the reasoning behind the facts, but not to force yourself to memorize them. In other words, understand more about why/how than what</a:t>
            </a:r>
          </a:p>
          <a:p>
            <a:pPr>
              <a:buFont typeface="+mj-lt"/>
              <a:buAutoNum type="arabicPeriod"/>
            </a:pPr>
            <a:r>
              <a:rPr lang="en-US" altLang="zh-CN" sz="2000" dirty="0"/>
              <a:t>https://gaia.cs.umass.edu/kurose_ross/about.htm</a:t>
            </a:r>
            <a:endParaRPr lang="en-US" sz="2000" dirty="0"/>
          </a:p>
          <a:p>
            <a:pPr>
              <a:buFont typeface="+mj-lt"/>
              <a:buAutoNum type="arabicPeriod"/>
            </a:pPr>
            <a:endParaRPr lang="en-US" sz="2000" dirty="0"/>
          </a:p>
          <a:p>
            <a:pPr>
              <a:buFont typeface="+mj-lt"/>
              <a:buAutoNum type="arabicPeriod"/>
            </a:pPr>
            <a:endParaRPr lang="en-US" sz="2000" dirty="0"/>
          </a:p>
          <a:p>
            <a:pPr>
              <a:buFont typeface="+mj-lt"/>
              <a:buAutoNum type="arabicPeriod"/>
            </a:pPr>
            <a:endParaRPr lang="en-US" sz="2000" dirty="0"/>
          </a:p>
          <a:p>
            <a:pPr>
              <a:buFont typeface="+mj-lt"/>
              <a:buAutoNum type="arabicPeriod"/>
            </a:pPr>
            <a:endParaRPr lang="en-US" sz="2000" dirty="0"/>
          </a:p>
        </p:txBody>
      </p:sp>
      <p:sp>
        <p:nvSpPr>
          <p:cNvPr id="4" name="Slide Number Placeholder 3"/>
          <p:cNvSpPr>
            <a:spLocks noGrp="1"/>
          </p:cNvSpPr>
          <p:nvPr>
            <p:ph type="sldNum" sz="quarter" idx="12"/>
          </p:nvPr>
        </p:nvSpPr>
        <p:spPr>
          <a:prstGeom prst="rect">
            <a:avLst/>
          </a:prstGeom>
        </p:spPr>
        <p:txBody>
          <a:bodyPr/>
          <a:lstStyle/>
          <a:p>
            <a:fld id="{A3D5D3D8-1F29-B74B-B3A0-A1F2C7DC88AC}" type="slidenum">
              <a:rPr lang="en-US" altLang="en-US" smtClean="0"/>
              <a:pPr/>
              <a:t>4</a:t>
            </a:fld>
            <a:endParaRPr lang="en-US" altLang="en-US"/>
          </a:p>
        </p:txBody>
      </p:sp>
    </p:spTree>
    <p:extLst>
      <p:ext uri="{BB962C8B-B14F-4D97-AF65-F5344CB8AC3E}">
        <p14:creationId xmlns:p14="http://schemas.microsoft.com/office/powerpoint/2010/main" val="1893184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30869" y="38308"/>
            <a:ext cx="7373287" cy="536973"/>
          </a:xfrm>
        </p:spPr>
        <p:txBody>
          <a:bodyPr>
            <a:noAutofit/>
          </a:bodyPr>
          <a:lstStyle/>
          <a:p>
            <a:pPr algn="r"/>
            <a:r>
              <a:rPr lang="en-US" sz="3200" dirty="0">
                <a:solidFill>
                  <a:schemeClr val="bg1"/>
                </a:solidFill>
              </a:rPr>
              <a:t>Roadmap of networking courses</a:t>
            </a:r>
          </a:p>
        </p:txBody>
      </p:sp>
      <p:sp>
        <p:nvSpPr>
          <p:cNvPr id="2" name="Text Placeholder 1"/>
          <p:cNvSpPr>
            <a:spLocks noGrp="1"/>
          </p:cNvSpPr>
          <p:nvPr>
            <p:ph idx="1"/>
          </p:nvPr>
        </p:nvSpPr>
        <p:spPr>
          <a:xfrm>
            <a:off x="389743" y="847882"/>
            <a:ext cx="8634336" cy="2629836"/>
          </a:xfrm>
        </p:spPr>
        <p:txBody>
          <a:bodyPr>
            <a:noAutofit/>
          </a:bodyPr>
          <a:lstStyle/>
          <a:p>
            <a:pPr>
              <a:buFont typeface="+mj-lt"/>
              <a:buAutoNum type="arabicPeriod"/>
            </a:pPr>
            <a:r>
              <a:rPr lang="en-US"/>
              <a:t>ECE 6353: </a:t>
            </a:r>
            <a:r>
              <a:rPr lang="en-US" dirty="0"/>
              <a:t>Internet Architecture and Protocols</a:t>
            </a:r>
          </a:p>
          <a:p>
            <a:pPr>
              <a:buFont typeface="+mj-lt"/>
              <a:buAutoNum type="arabicPeriod"/>
            </a:pPr>
            <a:r>
              <a:rPr lang="en-US" dirty="0">
                <a:solidFill>
                  <a:srgbClr val="FF0000"/>
                </a:solidFill>
              </a:rPr>
              <a:t>ECE 6363</a:t>
            </a:r>
            <a:r>
              <a:rPr lang="en-US" dirty="0"/>
              <a:t>: Data Center and Cloud Computing</a:t>
            </a:r>
          </a:p>
          <a:p>
            <a:pPr>
              <a:buFont typeface="+mj-lt"/>
              <a:buAutoNum type="arabicPeriod"/>
            </a:pPr>
            <a:r>
              <a:rPr lang="en-US" dirty="0">
                <a:solidFill>
                  <a:srgbClr val="FF0000"/>
                </a:solidFill>
              </a:rPr>
              <a:t>ECE 6383</a:t>
            </a:r>
            <a:r>
              <a:rPr lang="en-US" dirty="0"/>
              <a:t>: High Speed Networks</a:t>
            </a:r>
          </a:p>
          <a:p>
            <a:pPr>
              <a:buFont typeface="+mj-lt"/>
              <a:buAutoNum type="arabicPeriod"/>
            </a:pPr>
            <a:r>
              <a:rPr lang="en-US" dirty="0">
                <a:solidFill>
                  <a:srgbClr val="FF0000"/>
                </a:solidFill>
              </a:rPr>
              <a:t>ECE 7373</a:t>
            </a:r>
            <a:r>
              <a:rPr lang="en-US" dirty="0"/>
              <a:t>: High Performance Switches and Routers</a:t>
            </a:r>
          </a:p>
          <a:p>
            <a:pPr>
              <a:buFont typeface="+mj-lt"/>
              <a:buAutoNum type="arabicPeriod"/>
            </a:pPr>
            <a:r>
              <a:rPr lang="en-US" dirty="0"/>
              <a:t>ECE 7353: Network Modeling &amp; Analysis </a:t>
            </a:r>
          </a:p>
          <a:p>
            <a:pPr>
              <a:buFont typeface="+mj-lt"/>
              <a:buAutoNum type="arabicPeriod"/>
            </a:pPr>
            <a:r>
              <a:rPr lang="en-US" dirty="0"/>
              <a:t>ECE 7363: Communications Networks II: Design and Algorithms</a:t>
            </a:r>
          </a:p>
          <a:p>
            <a:pPr>
              <a:buFont typeface="+mj-lt"/>
              <a:buAutoNum type="arabicPeriod"/>
            </a:pPr>
            <a:r>
              <a:rPr lang="en-US" dirty="0"/>
              <a:t>ECE 9383: Network Security</a:t>
            </a:r>
          </a:p>
          <a:p>
            <a:pPr marL="0" indent="0"/>
            <a:endParaRPr lang="en-US" sz="1800" dirty="0"/>
          </a:p>
          <a:p>
            <a:pPr>
              <a:buFont typeface="+mj-lt"/>
              <a:buAutoNum type="arabicPeriod"/>
            </a:pPr>
            <a:endParaRPr lang="en-US" sz="1800" dirty="0"/>
          </a:p>
          <a:p>
            <a:pPr>
              <a:buFont typeface="+mj-lt"/>
              <a:buAutoNum type="arabicPeriod"/>
            </a:pPr>
            <a:endParaRPr lang="en-US" sz="1800" dirty="0"/>
          </a:p>
        </p:txBody>
      </p:sp>
      <p:sp>
        <p:nvSpPr>
          <p:cNvPr id="4" name="Slide Number Placeholder 3"/>
          <p:cNvSpPr>
            <a:spLocks noGrp="1"/>
          </p:cNvSpPr>
          <p:nvPr>
            <p:ph type="sldNum" sz="quarter" idx="12"/>
          </p:nvPr>
        </p:nvSpPr>
        <p:spPr>
          <a:prstGeom prst="rect">
            <a:avLst/>
          </a:prstGeom>
        </p:spPr>
        <p:txBody>
          <a:bodyPr/>
          <a:lstStyle/>
          <a:p>
            <a:fld id="{A3D5D3D8-1F29-B74B-B3A0-A1F2C7DC88AC}" type="slidenum">
              <a:rPr lang="en-US" altLang="en-US" smtClean="0"/>
              <a:pPr/>
              <a:t>5</a:t>
            </a:fld>
            <a:endParaRPr lang="en-US" altLang="en-US"/>
          </a:p>
        </p:txBody>
      </p:sp>
    </p:spTree>
    <p:extLst>
      <p:ext uri="{BB962C8B-B14F-4D97-AF65-F5344CB8AC3E}">
        <p14:creationId xmlns:p14="http://schemas.microsoft.com/office/powerpoint/2010/main" val="87048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80772" y="101600"/>
            <a:ext cx="7200900" cy="365522"/>
          </a:xfrm>
        </p:spPr>
        <p:txBody>
          <a:bodyPr>
            <a:noAutofit/>
          </a:bodyPr>
          <a:lstStyle/>
          <a:p>
            <a:pPr algn="r"/>
            <a:r>
              <a:rPr lang="en-US" sz="3200" dirty="0">
                <a:solidFill>
                  <a:schemeClr val="bg1"/>
                </a:solidFill>
              </a:rPr>
              <a:t>How to select courses for MS study?</a:t>
            </a:r>
          </a:p>
        </p:txBody>
      </p:sp>
      <p:sp>
        <p:nvSpPr>
          <p:cNvPr id="2" name="Text Placeholder 1"/>
          <p:cNvSpPr>
            <a:spLocks noGrp="1"/>
          </p:cNvSpPr>
          <p:nvPr>
            <p:ph idx="1"/>
          </p:nvPr>
        </p:nvSpPr>
        <p:spPr>
          <a:xfrm>
            <a:off x="344774" y="779489"/>
            <a:ext cx="8799226" cy="4261618"/>
          </a:xfrm>
        </p:spPr>
        <p:txBody>
          <a:bodyPr>
            <a:noAutofit/>
          </a:bodyPr>
          <a:lstStyle/>
          <a:p>
            <a:pPr>
              <a:buFont typeface="+mj-lt"/>
              <a:buAutoNum type="arabicPeriod"/>
            </a:pPr>
            <a:r>
              <a:rPr lang="en-US" sz="1700" dirty="0">
                <a:solidFill>
                  <a:srgbClr val="FF0000"/>
                </a:solidFill>
              </a:rPr>
              <a:t>DO NOT </a:t>
            </a:r>
            <a:r>
              <a:rPr lang="en-US" sz="1700" dirty="0"/>
              <a:t>take courses across many fields, like in your UG study</a:t>
            </a:r>
          </a:p>
          <a:p>
            <a:pPr>
              <a:buFont typeface="+mj-lt"/>
              <a:buAutoNum type="arabicPeriod"/>
            </a:pPr>
            <a:r>
              <a:rPr lang="en-US" sz="1700" dirty="0"/>
              <a:t>Focus on 2 at most 3 areas, such as networking, image processing, robotics, AI/ML, hardware/embedded systems, .....</a:t>
            </a:r>
          </a:p>
          <a:p>
            <a:pPr>
              <a:buFont typeface="+mj-lt"/>
              <a:buAutoNum type="arabicPeriod"/>
            </a:pPr>
            <a:r>
              <a:rPr lang="en-US" sz="1700" dirty="0">
                <a:solidFill>
                  <a:srgbClr val="FF0000"/>
                </a:solidFill>
              </a:rPr>
              <a:t>Do projects </a:t>
            </a:r>
            <a:r>
              <a:rPr lang="en-US" sz="1700" dirty="0"/>
              <a:t>with professors (3 credits) or MS thesis (6 credits)</a:t>
            </a:r>
          </a:p>
          <a:p>
            <a:pPr>
              <a:buFont typeface="+mj-lt"/>
              <a:buAutoNum type="arabicPeriod"/>
            </a:pPr>
            <a:r>
              <a:rPr lang="en-US" sz="1700" dirty="0"/>
              <a:t>Get more hands-on experiences from the labs or projects to make yourself more marketable</a:t>
            </a:r>
          </a:p>
          <a:p>
            <a:pPr>
              <a:buFont typeface="+mj-lt"/>
              <a:buAutoNum type="arabicPeriod"/>
            </a:pPr>
            <a:r>
              <a:rPr lang="en-US" sz="1700" dirty="0"/>
              <a:t>Excellent in programming. As CPU/memory technologies keep advancing, many functions can be done with commodity servers (e.g., many services in cloud computing). </a:t>
            </a:r>
          </a:p>
          <a:p>
            <a:pPr>
              <a:buFont typeface="+mj-lt"/>
              <a:buAutoNum type="arabicPeriod"/>
            </a:pPr>
            <a:r>
              <a:rPr lang="en-US" sz="1700" dirty="0"/>
              <a:t>You don’t have to be in the computer science department to be good at programming, which is just a tool to help you realize your ideas and systems in the ECE areas.</a:t>
            </a:r>
          </a:p>
          <a:p>
            <a:pPr>
              <a:buFont typeface="+mj-lt"/>
              <a:buAutoNum type="arabicPeriod"/>
            </a:pPr>
            <a:r>
              <a:rPr lang="en-US" sz="1700" dirty="0"/>
              <a:t>If you are a hiring manager in the industry, will you hire someone with 4.0 GPA but no hands-on experience, or someone with 3.5 GPA with a lot of hands-on experience? </a:t>
            </a:r>
          </a:p>
          <a:p>
            <a:pPr>
              <a:buFont typeface="+mj-lt"/>
              <a:buAutoNum type="arabicPeriod"/>
            </a:pPr>
            <a:endParaRPr lang="en-US" sz="1700" dirty="0"/>
          </a:p>
          <a:p>
            <a:pPr>
              <a:buFont typeface="+mj-lt"/>
              <a:buAutoNum type="arabicPeriod"/>
            </a:pPr>
            <a:endParaRPr lang="en-US" sz="1700" dirty="0"/>
          </a:p>
          <a:p>
            <a:pPr>
              <a:buFont typeface="+mj-lt"/>
              <a:buAutoNum type="arabicPeriod"/>
            </a:pPr>
            <a:endParaRPr lang="en-US" sz="1700" dirty="0"/>
          </a:p>
        </p:txBody>
      </p:sp>
      <p:sp>
        <p:nvSpPr>
          <p:cNvPr id="4" name="Slide Number Placeholder 3"/>
          <p:cNvSpPr>
            <a:spLocks noGrp="1"/>
          </p:cNvSpPr>
          <p:nvPr>
            <p:ph type="sldNum" sz="quarter" idx="12"/>
          </p:nvPr>
        </p:nvSpPr>
        <p:spPr>
          <a:prstGeom prst="rect">
            <a:avLst/>
          </a:prstGeom>
        </p:spPr>
        <p:txBody>
          <a:bodyPr/>
          <a:lstStyle/>
          <a:p>
            <a:fld id="{A3D5D3D8-1F29-B74B-B3A0-A1F2C7DC88AC}" type="slidenum">
              <a:rPr lang="en-US" altLang="en-US" smtClean="0"/>
              <a:pPr/>
              <a:t>6</a:t>
            </a:fld>
            <a:endParaRPr lang="en-US" altLang="en-US"/>
          </a:p>
        </p:txBody>
      </p:sp>
    </p:spTree>
    <p:extLst>
      <p:ext uri="{BB962C8B-B14F-4D97-AF65-F5344CB8AC3E}">
        <p14:creationId xmlns:p14="http://schemas.microsoft.com/office/powerpoint/2010/main" val="397408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9"/>
          <p:cNvPicPr>
            <a:picLocks noChangeAspect="1"/>
          </p:cNvPicPr>
          <p:nvPr/>
        </p:nvPicPr>
        <p:blipFill rotWithShape="1">
          <a:blip r:embed="rId2">
            <a:extLst>
              <a:ext uri="{28A0092B-C50C-407E-A947-70E740481C1C}">
                <a14:useLocalDpi xmlns:a14="http://schemas.microsoft.com/office/drawing/2010/main" val="0"/>
              </a:ext>
            </a:extLst>
          </a:blip>
          <a:srcRect t="3060" b="3060"/>
          <a:stretch/>
        </p:blipFill>
        <p:spPr bwMode="auto">
          <a:xfrm>
            <a:off x="0" y="1"/>
            <a:ext cx="91567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12700" y="1041400"/>
            <a:ext cx="4682236" cy="3200400"/>
          </a:xfrm>
          <a:prstGeom prst="rect">
            <a:avLst/>
          </a:prstGeom>
          <a:solidFill>
            <a:srgbClr val="57068C"/>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7171" name="Text Placeholder 2"/>
          <p:cNvSpPr>
            <a:spLocks noGrp="1"/>
          </p:cNvSpPr>
          <p:nvPr>
            <p:ph type="body" sz="quarter" idx="11"/>
          </p:nvPr>
        </p:nvSpPr>
        <p:spPr bwMode="auto">
          <a:xfrm>
            <a:off x="227012" y="1804404"/>
            <a:ext cx="4210875" cy="128771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compatLnSpc="1">
            <a:prstTxWarp prst="textNoShape">
              <a:avLst/>
            </a:prstTxWarp>
            <a:noAutofit/>
          </a:bodyPr>
          <a:lstStyle/>
          <a:p>
            <a:pPr algn="ctr">
              <a:spcBef>
                <a:spcPct val="0"/>
              </a:spcBef>
            </a:pPr>
            <a:r>
              <a:rPr lang="en-US" altLang="en-US" sz="2000" dirty="0">
                <a:latin typeface="Arial" charset="0"/>
                <a:ea typeface="ＭＳ Ｐゴシック" charset="-128"/>
              </a:rPr>
              <a:t>5G Introduction and Use Cases</a:t>
            </a:r>
          </a:p>
        </p:txBody>
      </p:sp>
      <p:sp>
        <p:nvSpPr>
          <p:cNvPr id="7172" name="Text Placeholder 3"/>
          <p:cNvSpPr>
            <a:spLocks noGrp="1"/>
          </p:cNvSpPr>
          <p:nvPr>
            <p:ph type="body" sz="quarter" idx="13"/>
          </p:nvPr>
        </p:nvSpPr>
        <p:spPr bwMode="auto">
          <a:xfrm>
            <a:off x="227012" y="3178100"/>
            <a:ext cx="4197605" cy="78831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numCol="1" anchor="ctr" anchorCtr="0" compatLnSpc="1">
            <a:prstTxWarp prst="textNoShape">
              <a:avLst/>
            </a:prstTxWarp>
          </a:bodyPr>
          <a:lstStyle/>
          <a:p>
            <a:pPr marL="0" indent="0" algn="ctr">
              <a:spcBef>
                <a:spcPct val="0"/>
              </a:spcBef>
            </a:pPr>
            <a:r>
              <a:rPr lang="en-US" altLang="zh-CN" sz="1800">
                <a:ea typeface="ＭＳ Ｐゴシック" charset="-128"/>
              </a:rPr>
              <a:t>H</a:t>
            </a:r>
            <a:r>
              <a:rPr lang="en-US" altLang="zh-CN" sz="1800" dirty="0">
                <a:ea typeface="ＭＳ Ｐゴシック" charset="-128"/>
              </a:rPr>
              <a:t>. Jonathan Chao</a:t>
            </a:r>
          </a:p>
          <a:p>
            <a:pPr marL="0" indent="0" algn="ctr" eaLnBrk="1" hangingPunct="1">
              <a:spcBef>
                <a:spcPct val="0"/>
              </a:spcBef>
            </a:pPr>
            <a:r>
              <a:rPr lang="en-US" altLang="zh-CN" sz="1800" dirty="0">
                <a:ea typeface="ＭＳ Ｐゴシック" charset="-128"/>
              </a:rPr>
              <a:t>ECE</a:t>
            </a:r>
            <a:r>
              <a:rPr lang="zh-CN" altLang="en-US" sz="1800" dirty="0">
                <a:ea typeface="ＭＳ Ｐゴシック" charset="-128"/>
              </a:rPr>
              <a:t> </a:t>
            </a:r>
            <a:r>
              <a:rPr lang="en-US" altLang="zh-CN" sz="1800" dirty="0">
                <a:ea typeface="ＭＳ Ｐゴシック" charset="-128"/>
              </a:rPr>
              <a:t>Department</a:t>
            </a:r>
          </a:p>
          <a:p>
            <a:pPr marL="0" indent="0" algn="ctr" eaLnBrk="1" hangingPunct="1">
              <a:spcBef>
                <a:spcPct val="0"/>
              </a:spcBef>
            </a:pPr>
            <a:r>
              <a:rPr lang="en-US" altLang="zh-CN" sz="1800" dirty="0">
                <a:ea typeface="ＭＳ Ｐゴシック" charset="-128"/>
              </a:rPr>
              <a:t>New</a:t>
            </a:r>
            <a:r>
              <a:rPr lang="zh-CN" altLang="en-US" sz="1800" dirty="0">
                <a:ea typeface="ＭＳ Ｐゴシック" charset="-128"/>
              </a:rPr>
              <a:t> </a:t>
            </a:r>
            <a:r>
              <a:rPr lang="en-US" altLang="zh-CN" sz="1800" dirty="0">
                <a:ea typeface="ＭＳ Ｐゴシック" charset="-128"/>
              </a:rPr>
              <a:t>York</a:t>
            </a:r>
            <a:r>
              <a:rPr lang="zh-CN" altLang="en-US" sz="1800" dirty="0">
                <a:ea typeface="ＭＳ Ｐゴシック" charset="-128"/>
              </a:rPr>
              <a:t> </a:t>
            </a:r>
            <a:r>
              <a:rPr lang="en-US" altLang="zh-CN" sz="1800" dirty="0">
                <a:ea typeface="ＭＳ Ｐゴシック" charset="-128"/>
              </a:rPr>
              <a:t>University</a:t>
            </a:r>
          </a:p>
        </p:txBody>
      </p:sp>
      <p:pic>
        <p:nvPicPr>
          <p:cNvPr id="7173"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7175" y="1338263"/>
            <a:ext cx="1465263"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2487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t>1/25/2021</a:t>
            </a:fld>
            <a:endParaRPr lang="en-US" altLang="en-US" dirty="0"/>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pPr/>
              <a:t>8</a:t>
            </a:fld>
            <a:endParaRPr lang="en-US" altLang="en-US" dirty="0"/>
          </a:p>
        </p:txBody>
      </p:sp>
      <p:pic>
        <p:nvPicPr>
          <p:cNvPr id="2056" name="Picture 8" descr="Image result for 5g network&quot;">
            <a:extLst>
              <a:ext uri="{FF2B5EF4-FFF2-40B4-BE49-F238E27FC236}">
                <a16:creationId xmlns:a16="http://schemas.microsoft.com/office/drawing/2014/main" id="{E60BC889-D9F7-436A-BE95-982B7CCDFF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48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875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5"/>
          </p:nvPr>
        </p:nvSpPr>
        <p:spPr/>
        <p:txBody>
          <a:bodyPr/>
          <a:lstStyle/>
          <a:p>
            <a:fld id="{66D1C6F8-925F-9B47-879E-BD9919BA5D32}" type="datetime1">
              <a:rPr lang="en-US" altLang="en-US" smtClean="0">
                <a:latin typeface="+mn-lt"/>
              </a:rPr>
              <a:t>1/25/2021</a:t>
            </a:fld>
            <a:endParaRPr lang="en-US" altLang="en-US" dirty="0">
              <a:latin typeface="+mn-lt"/>
            </a:endParaRPr>
          </a:p>
        </p:txBody>
      </p:sp>
      <p:sp>
        <p:nvSpPr>
          <p:cNvPr id="4" name="Slide Number Placeholder 3"/>
          <p:cNvSpPr>
            <a:spLocks noGrp="1"/>
          </p:cNvSpPr>
          <p:nvPr>
            <p:ph type="sldNum" sz="quarter" idx="16"/>
          </p:nvPr>
        </p:nvSpPr>
        <p:spPr/>
        <p:txBody>
          <a:bodyPr/>
          <a:lstStyle/>
          <a:p>
            <a:fld id="{A3D5D3D8-1F29-B74B-B3A0-A1F2C7DC88AC}" type="slidenum">
              <a:rPr lang="en-US" altLang="en-US" smtClean="0">
                <a:latin typeface="+mn-lt"/>
              </a:rPr>
              <a:pPr/>
              <a:t>9</a:t>
            </a:fld>
            <a:endParaRPr lang="en-US" altLang="en-US" dirty="0">
              <a:latin typeface="+mn-lt"/>
            </a:endParaRPr>
          </a:p>
        </p:txBody>
      </p:sp>
      <p:sp>
        <p:nvSpPr>
          <p:cNvPr id="5" name="Text Placeholder 4"/>
          <p:cNvSpPr>
            <a:spLocks noGrp="1"/>
          </p:cNvSpPr>
          <p:nvPr>
            <p:ph type="body" sz="quarter" idx="13"/>
          </p:nvPr>
        </p:nvSpPr>
        <p:spPr/>
        <p:txBody>
          <a:bodyPr/>
          <a:lstStyle/>
          <a:p>
            <a:r>
              <a:rPr lang="en-US" altLang="zh-CN" dirty="0">
                <a:ea typeface="ＭＳ Ｐゴシック" panose="020B0600070205080204" pitchFamily="34" charset="-128"/>
              </a:rPr>
              <a:t>Mobile Internet Anytime &amp; Anywhere</a:t>
            </a:r>
            <a:endParaRPr lang="en-US" dirty="0"/>
          </a:p>
        </p:txBody>
      </p:sp>
      <p:grpSp>
        <p:nvGrpSpPr>
          <p:cNvPr id="22" name="Group 12">
            <a:extLst>
              <a:ext uri="{FF2B5EF4-FFF2-40B4-BE49-F238E27FC236}">
                <a16:creationId xmlns:a16="http://schemas.microsoft.com/office/drawing/2014/main" id="{868BE0C2-4D6C-434C-A0B7-E25FEFFC25AB}"/>
              </a:ext>
            </a:extLst>
          </p:cNvPr>
          <p:cNvGrpSpPr>
            <a:grpSpLocks/>
          </p:cNvGrpSpPr>
          <p:nvPr/>
        </p:nvGrpSpPr>
        <p:grpSpPr bwMode="auto">
          <a:xfrm>
            <a:off x="649403" y="904187"/>
            <a:ext cx="2408237" cy="2023622"/>
            <a:chOff x="428104" y="882132"/>
            <a:chExt cx="3209544" cy="2699441"/>
          </a:xfrm>
        </p:grpSpPr>
        <p:pic>
          <p:nvPicPr>
            <p:cNvPr id="55" name="Picture 13">
              <a:extLst>
                <a:ext uri="{FF2B5EF4-FFF2-40B4-BE49-F238E27FC236}">
                  <a16:creationId xmlns:a16="http://schemas.microsoft.com/office/drawing/2014/main" id="{F3DA71D0-39EB-46C8-9254-4D17471665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104" y="882132"/>
              <a:ext cx="3209544" cy="229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TextBox 14">
              <a:extLst>
                <a:ext uri="{FF2B5EF4-FFF2-40B4-BE49-F238E27FC236}">
                  <a16:creationId xmlns:a16="http://schemas.microsoft.com/office/drawing/2014/main" id="{E17D58F7-6E0E-49B3-BC5F-41113109DA52}"/>
                </a:ext>
              </a:extLst>
            </p:cNvPr>
            <p:cNvSpPr txBox="1">
              <a:spLocks noChangeArrowheads="1"/>
            </p:cNvSpPr>
            <p:nvPr/>
          </p:nvSpPr>
          <p:spPr bwMode="auto">
            <a:xfrm>
              <a:off x="1103788" y="3129954"/>
              <a:ext cx="1504439" cy="45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600">
                  <a:latin typeface="+mn-lt"/>
                  <a:cs typeface="Calibri" panose="020F0502020204030204" pitchFamily="34" charset="0"/>
                </a:rPr>
                <a:t>In-building</a:t>
              </a:r>
            </a:p>
          </p:txBody>
        </p:sp>
      </p:grpSp>
      <p:grpSp>
        <p:nvGrpSpPr>
          <p:cNvPr id="23" name="Group 15">
            <a:extLst>
              <a:ext uri="{FF2B5EF4-FFF2-40B4-BE49-F238E27FC236}">
                <a16:creationId xmlns:a16="http://schemas.microsoft.com/office/drawing/2014/main" id="{583396C4-6B8B-4F8B-8100-F8E3E95731B8}"/>
              </a:ext>
            </a:extLst>
          </p:cNvPr>
          <p:cNvGrpSpPr>
            <a:grpSpLocks/>
          </p:cNvGrpSpPr>
          <p:nvPr/>
        </p:nvGrpSpPr>
        <p:grpSpPr bwMode="auto">
          <a:xfrm>
            <a:off x="3319149" y="904187"/>
            <a:ext cx="2406650" cy="2023541"/>
            <a:chOff x="3055623" y="877721"/>
            <a:chExt cx="3209544" cy="2699333"/>
          </a:xfrm>
        </p:grpSpPr>
        <p:pic>
          <p:nvPicPr>
            <p:cNvPr id="53" name="Picture 16">
              <a:extLst>
                <a:ext uri="{FF2B5EF4-FFF2-40B4-BE49-F238E27FC236}">
                  <a16:creationId xmlns:a16="http://schemas.microsoft.com/office/drawing/2014/main" id="{E1AE277C-7FE1-4C9E-89B3-8E12E8F8E0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55623" y="877721"/>
              <a:ext cx="3209544" cy="229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TextBox 17">
              <a:extLst>
                <a:ext uri="{FF2B5EF4-FFF2-40B4-BE49-F238E27FC236}">
                  <a16:creationId xmlns:a16="http://schemas.microsoft.com/office/drawing/2014/main" id="{2A81DB61-1264-4170-877D-E45B6A25101D}"/>
                </a:ext>
              </a:extLst>
            </p:cNvPr>
            <p:cNvSpPr txBox="1">
              <a:spLocks noChangeArrowheads="1"/>
            </p:cNvSpPr>
            <p:nvPr/>
          </p:nvSpPr>
          <p:spPr bwMode="auto">
            <a:xfrm>
              <a:off x="3974205" y="3125435"/>
              <a:ext cx="1236070" cy="45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600">
                  <a:latin typeface="+mn-lt"/>
                  <a:cs typeface="Calibri" panose="020F0502020204030204" pitchFamily="34" charset="0"/>
                </a:rPr>
                <a:t>Outdoor</a:t>
              </a:r>
            </a:p>
          </p:txBody>
        </p:sp>
      </p:grpSp>
      <p:grpSp>
        <p:nvGrpSpPr>
          <p:cNvPr id="24" name="Group 18">
            <a:extLst>
              <a:ext uri="{FF2B5EF4-FFF2-40B4-BE49-F238E27FC236}">
                <a16:creationId xmlns:a16="http://schemas.microsoft.com/office/drawing/2014/main" id="{11AB06E6-1E04-4DBF-A1DB-0924CC1C23E1}"/>
              </a:ext>
            </a:extLst>
          </p:cNvPr>
          <p:cNvGrpSpPr>
            <a:grpSpLocks/>
          </p:cNvGrpSpPr>
          <p:nvPr/>
        </p:nvGrpSpPr>
        <p:grpSpPr bwMode="auto">
          <a:xfrm>
            <a:off x="6130925" y="969274"/>
            <a:ext cx="2406650" cy="1964884"/>
            <a:chOff x="5472874" y="862658"/>
            <a:chExt cx="3209905" cy="2620512"/>
          </a:xfrm>
        </p:grpSpPr>
        <p:pic>
          <p:nvPicPr>
            <p:cNvPr id="51" name="Picture 20">
              <a:extLst>
                <a:ext uri="{FF2B5EF4-FFF2-40B4-BE49-F238E27FC236}">
                  <a16:creationId xmlns:a16="http://schemas.microsoft.com/office/drawing/2014/main" id="{3B1A0695-60D8-4E6D-8D22-1BDB61513E6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472874" y="862658"/>
              <a:ext cx="3209905" cy="2229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 name="TextBox 21">
              <a:extLst>
                <a:ext uri="{FF2B5EF4-FFF2-40B4-BE49-F238E27FC236}">
                  <a16:creationId xmlns:a16="http://schemas.microsoft.com/office/drawing/2014/main" id="{7E32CF51-7729-45D5-B00A-3C810B4381A8}"/>
                </a:ext>
              </a:extLst>
            </p:cNvPr>
            <p:cNvSpPr txBox="1">
              <a:spLocks noChangeArrowheads="1"/>
            </p:cNvSpPr>
            <p:nvPr/>
          </p:nvSpPr>
          <p:spPr bwMode="auto">
            <a:xfrm>
              <a:off x="6461147" y="3031650"/>
              <a:ext cx="1206789" cy="45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600">
                  <a:latin typeface="+mn-lt"/>
                  <a:cs typeface="Calibri" panose="020F0502020204030204" pitchFamily="34" charset="0"/>
                </a:rPr>
                <a:t>Walking</a:t>
              </a:r>
            </a:p>
          </p:txBody>
        </p:sp>
      </p:grpSp>
      <p:grpSp>
        <p:nvGrpSpPr>
          <p:cNvPr id="25" name="Group 22">
            <a:extLst>
              <a:ext uri="{FF2B5EF4-FFF2-40B4-BE49-F238E27FC236}">
                <a16:creationId xmlns:a16="http://schemas.microsoft.com/office/drawing/2014/main" id="{616A08F7-852B-4506-8F36-5346638F30F5}"/>
              </a:ext>
            </a:extLst>
          </p:cNvPr>
          <p:cNvGrpSpPr>
            <a:grpSpLocks/>
          </p:cNvGrpSpPr>
          <p:nvPr/>
        </p:nvGrpSpPr>
        <p:grpSpPr bwMode="auto">
          <a:xfrm>
            <a:off x="606426" y="3054480"/>
            <a:ext cx="2406650" cy="1894923"/>
            <a:chOff x="538722" y="1481159"/>
            <a:chExt cx="2916728" cy="2296458"/>
          </a:xfrm>
        </p:grpSpPr>
        <p:pic>
          <p:nvPicPr>
            <p:cNvPr id="49" name="Picture 23">
              <a:extLst>
                <a:ext uri="{FF2B5EF4-FFF2-40B4-BE49-F238E27FC236}">
                  <a16:creationId xmlns:a16="http://schemas.microsoft.com/office/drawing/2014/main" id="{012B79AB-EF6C-41BE-87E8-CE03D8B4DE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8722" y="1481159"/>
              <a:ext cx="2916728" cy="1944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24">
              <a:extLst>
                <a:ext uri="{FF2B5EF4-FFF2-40B4-BE49-F238E27FC236}">
                  <a16:creationId xmlns:a16="http://schemas.microsoft.com/office/drawing/2014/main" id="{8C6B1D2D-44A3-4BC7-90F1-AF89713C934C}"/>
                </a:ext>
              </a:extLst>
            </p:cNvPr>
            <p:cNvSpPr txBox="1">
              <a:spLocks noChangeArrowheads="1"/>
            </p:cNvSpPr>
            <p:nvPr/>
          </p:nvSpPr>
          <p:spPr bwMode="auto">
            <a:xfrm>
              <a:off x="1415069" y="3367323"/>
              <a:ext cx="995079" cy="410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en-US" sz="1600">
                  <a:latin typeface="+mn-lt"/>
                  <a:cs typeface="Calibri" panose="020F0502020204030204" pitchFamily="34" charset="0"/>
                </a:rPr>
                <a:t>Driving</a:t>
              </a:r>
            </a:p>
          </p:txBody>
        </p:sp>
      </p:grpSp>
      <p:grpSp>
        <p:nvGrpSpPr>
          <p:cNvPr id="43" name="Group 25">
            <a:extLst>
              <a:ext uri="{FF2B5EF4-FFF2-40B4-BE49-F238E27FC236}">
                <a16:creationId xmlns:a16="http://schemas.microsoft.com/office/drawing/2014/main" id="{0929612A-0448-418F-B787-FAF4E153539A}"/>
              </a:ext>
            </a:extLst>
          </p:cNvPr>
          <p:cNvGrpSpPr>
            <a:grpSpLocks/>
          </p:cNvGrpSpPr>
          <p:nvPr/>
        </p:nvGrpSpPr>
        <p:grpSpPr bwMode="auto">
          <a:xfrm>
            <a:off x="3313729" y="3054476"/>
            <a:ext cx="2406650" cy="1894925"/>
            <a:chOff x="3144418" y="2966789"/>
            <a:chExt cx="3209544" cy="2391316"/>
          </a:xfrm>
        </p:grpSpPr>
        <p:pic>
          <p:nvPicPr>
            <p:cNvPr id="47" name="Picture 26">
              <a:extLst>
                <a:ext uri="{FF2B5EF4-FFF2-40B4-BE49-F238E27FC236}">
                  <a16:creationId xmlns:a16="http://schemas.microsoft.com/office/drawing/2014/main" id="{53186E90-F60D-4520-861A-15567885C9B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144418" y="2966789"/>
              <a:ext cx="3209544" cy="2012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TextBox 27">
              <a:extLst>
                <a:ext uri="{FF2B5EF4-FFF2-40B4-BE49-F238E27FC236}">
                  <a16:creationId xmlns:a16="http://schemas.microsoft.com/office/drawing/2014/main" id="{720408F1-7D73-429A-A404-616F846698C1}"/>
                </a:ext>
              </a:extLst>
            </p:cNvPr>
            <p:cNvSpPr txBox="1">
              <a:spLocks noChangeArrowheads="1"/>
            </p:cNvSpPr>
            <p:nvPr/>
          </p:nvSpPr>
          <p:spPr bwMode="auto">
            <a:xfrm>
              <a:off x="4078778" y="4930864"/>
              <a:ext cx="1340820" cy="427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cs typeface="Calibri" panose="020F0502020204030204" pitchFamily="34" charset="0"/>
                </a:rPr>
                <a:t>S</a:t>
              </a:r>
              <a:r>
                <a:rPr lang="en-US" altLang="en-US" sz="1600">
                  <a:latin typeface="+mn-lt"/>
                  <a:cs typeface="Calibri" panose="020F0502020204030204" pitchFamily="34" charset="0"/>
                </a:rPr>
                <a:t>ubway</a:t>
              </a:r>
            </a:p>
          </p:txBody>
        </p:sp>
      </p:grpSp>
      <p:grpSp>
        <p:nvGrpSpPr>
          <p:cNvPr id="44" name="Group 28">
            <a:extLst>
              <a:ext uri="{FF2B5EF4-FFF2-40B4-BE49-F238E27FC236}">
                <a16:creationId xmlns:a16="http://schemas.microsoft.com/office/drawing/2014/main" id="{DB5C1096-3F88-4E7B-BC31-20076414D61B}"/>
              </a:ext>
            </a:extLst>
          </p:cNvPr>
          <p:cNvGrpSpPr>
            <a:grpSpLocks/>
          </p:cNvGrpSpPr>
          <p:nvPr/>
        </p:nvGrpSpPr>
        <p:grpSpPr bwMode="auto">
          <a:xfrm>
            <a:off x="6130925" y="3054480"/>
            <a:ext cx="2406650" cy="1917829"/>
            <a:chOff x="5514549" y="1723667"/>
            <a:chExt cx="3062192" cy="2330124"/>
          </a:xfrm>
        </p:grpSpPr>
        <p:sp>
          <p:nvSpPr>
            <p:cNvPr id="45" name="TextBox 29">
              <a:extLst>
                <a:ext uri="{FF2B5EF4-FFF2-40B4-BE49-F238E27FC236}">
                  <a16:creationId xmlns:a16="http://schemas.microsoft.com/office/drawing/2014/main" id="{032E160D-E313-4AA1-A640-79196199A954}"/>
                </a:ext>
              </a:extLst>
            </p:cNvPr>
            <p:cNvSpPr txBox="1">
              <a:spLocks noChangeArrowheads="1"/>
            </p:cNvSpPr>
            <p:nvPr/>
          </p:nvSpPr>
          <p:spPr bwMode="auto">
            <a:xfrm>
              <a:off x="6025341" y="3642455"/>
              <a:ext cx="2148151" cy="411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a:lstStyle>
            <a:p>
              <a:r>
                <a:rPr lang="en-US" altLang="zh-CN" sz="1600">
                  <a:latin typeface="+mn-lt"/>
                  <a:cs typeface="Calibri" panose="020F0502020204030204" pitchFamily="34" charset="0"/>
                </a:rPr>
                <a:t>H</a:t>
              </a:r>
              <a:r>
                <a:rPr lang="en-US" altLang="en-US" sz="1600">
                  <a:latin typeface="+mn-lt"/>
                  <a:cs typeface="Calibri" panose="020F0502020204030204" pitchFamily="34" charset="0"/>
                </a:rPr>
                <a:t>igh-speed train</a:t>
              </a:r>
            </a:p>
          </p:txBody>
        </p:sp>
        <p:pic>
          <p:nvPicPr>
            <p:cNvPr id="46" name="Picture 30">
              <a:extLst>
                <a:ext uri="{FF2B5EF4-FFF2-40B4-BE49-F238E27FC236}">
                  <a16:creationId xmlns:a16="http://schemas.microsoft.com/office/drawing/2014/main" id="{7D2BBD22-32D6-4C02-A695-9764853959C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flipH="1">
              <a:off x="5514549" y="1723667"/>
              <a:ext cx="3062192" cy="197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55249394"/>
      </p:ext>
    </p:extLst>
  </p:cSld>
  <p:clrMapOvr>
    <a:masterClrMapping/>
  </p:clrMapOvr>
</p:sld>
</file>

<file path=ppt/theme/theme1.xml><?xml version="1.0" encoding="utf-8"?>
<a:theme xmlns:a="http://schemas.openxmlformats.org/drawingml/2006/main" name="NYU Schools Master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4BCDA591-17B7-DD4C-8BC0-16E537F664E3}" vid="{5AE9606A-235E-094E-A9A0-66931A79D4A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11757</TotalTime>
  <Words>2375</Words>
  <Application>Microsoft Office PowerPoint</Application>
  <PresentationFormat>全屏显示(16:9)</PresentationFormat>
  <Paragraphs>331</Paragraphs>
  <Slides>36</Slides>
  <Notes>19</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Arial</vt:lpstr>
      <vt:lpstr>Calibri</vt:lpstr>
      <vt:lpstr>Cambria Math</vt:lpstr>
      <vt:lpstr>Courier New</vt:lpstr>
      <vt:lpstr>Wingdings</vt:lpstr>
      <vt:lpstr>NYU Schools Master Template</vt:lpstr>
      <vt:lpstr>PowerPoint 演示文稿</vt:lpstr>
      <vt:lpstr>PowerPoint 演示文稿</vt:lpstr>
      <vt:lpstr>What will you learn from this course?</vt:lpstr>
      <vt:lpstr>How to perform well for this course?</vt:lpstr>
      <vt:lpstr>Roadmap of networking courses</vt:lpstr>
      <vt:lpstr>How to select courses for MS study?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Billy Kuan-yin Chen</dc:creator>
  <cp:lastModifiedBy>李 旻瑞</cp:lastModifiedBy>
  <cp:revision>1030</cp:revision>
  <dcterms:created xsi:type="dcterms:W3CDTF">2016-02-22T02:00:20Z</dcterms:created>
  <dcterms:modified xsi:type="dcterms:W3CDTF">2021-01-25T10:32:48Z</dcterms:modified>
</cp:coreProperties>
</file>